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5.xml" ContentType="application/vnd.openxmlformats-officedocument.presentationml.comments+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4.xml" ContentType="application/vnd.openxmlformats-officedocument.presentationml.comments+xml"/>
  <Override PartName="/ppt/comments/comment1.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65" r:id="rId16"/>
    <p:sldId id="271" r:id="rId17"/>
    <p:sldId id="272" r:id="rId18"/>
    <p:sldId id="273" r:id="rId19"/>
    <p:sldId id="274" r:id="rId20"/>
    <p:sldId id="280" r:id="rId21"/>
    <p:sldId id="281" r:id="rId22"/>
    <p:sldId id="276" r:id="rId23"/>
    <p:sldId id="277" r:id="rId24"/>
    <p:sldId id="278" r:id="rId25"/>
    <p:sldId id="279" r:id="rId26"/>
    <p:sldId id="284"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336" r:id="rId42"/>
    <p:sldId id="297" r:id="rId43"/>
    <p:sldId id="298" r:id="rId44"/>
    <p:sldId id="299" r:id="rId45"/>
    <p:sldId id="300" r:id="rId46"/>
    <p:sldId id="302" r:id="rId47"/>
    <p:sldId id="303" r:id="rId48"/>
    <p:sldId id="304" r:id="rId49"/>
    <p:sldId id="305" r:id="rId50"/>
    <p:sldId id="307" r:id="rId51"/>
    <p:sldId id="306" r:id="rId52"/>
    <p:sldId id="308" r:id="rId53"/>
    <p:sldId id="309" r:id="rId54"/>
    <p:sldId id="310" r:id="rId55"/>
    <p:sldId id="311" r:id="rId56"/>
    <p:sldId id="312" r:id="rId57"/>
    <p:sldId id="313" r:id="rId58"/>
    <p:sldId id="315" r:id="rId59"/>
    <p:sldId id="316" r:id="rId60"/>
    <p:sldId id="318" r:id="rId61"/>
    <p:sldId id="317" r:id="rId62"/>
    <p:sldId id="314" r:id="rId63"/>
    <p:sldId id="319" r:id="rId64"/>
    <p:sldId id="320" r:id="rId65"/>
    <p:sldId id="321" r:id="rId66"/>
    <p:sldId id="322" r:id="rId67"/>
    <p:sldId id="324" r:id="rId68"/>
    <p:sldId id="323" r:id="rId69"/>
    <p:sldId id="325" r:id="rId70"/>
    <p:sldId id="326" r:id="rId71"/>
    <p:sldId id="335" r:id="rId72"/>
    <p:sldId id="328" r:id="rId73"/>
    <p:sldId id="327" r:id="rId74"/>
    <p:sldId id="329" r:id="rId75"/>
    <p:sldId id="330" r:id="rId76"/>
    <p:sldId id="331" r:id="rId77"/>
    <p:sldId id="332" r:id="rId78"/>
    <p:sldId id="333" r:id="rId79"/>
    <p:sldId id="334"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maine" initials="S" lastIdx="16" clrIdx="0">
    <p:extLst>
      <p:ext uri="{19B8F6BF-5375-455C-9EA6-DF929625EA0E}">
        <p15:presenceInfo xmlns:p15="http://schemas.microsoft.com/office/powerpoint/2012/main" userId="84fcd5af15b69c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2"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89" Type="http://schemas.openxmlformats.org/officeDocument/2006/relationships/customXml" Target="../customXml/item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1.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11T10:14:45.058" idx="8">
    <p:pos x="4811" y="1584"/>
    <p:text>Python editor: https://www.w3schools.com/python/trypython.asp?filename=demo_for_break2</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1-12-11T12:07:16.477" idx="9">
    <p:pos x="6797" y="2129"/>
    <p:text>Code Line 5: We define two variables x, y = 2, 8
Code Line 7: The if Statement in Python checks for condition x&lt;y which is True in this case
Code Line 8: The variable st is set to “x is less than y.”
Code Line 9: The line print st will output the value of variable st which is “x is less than y”</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1-12-11T12:07:16.477" idx="9">
    <p:pos x="6797" y="2129"/>
    <p:text>Code Line 5: We define two variables x, y = 8, 4
Code Line 7: The if Statement in Python checks for condition x&lt;y which is False in this case
Code Line 9: The flow of program control goes to else condition
Code Line 10: The variable st is set to “x is greater than y.”
Code Line 11: The line print st will output the value of variable st which is “x is greater than y”,</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1-12-11T12:23:20.450" idx="10">
    <p:pos x="7594" y="2344"/>
    <p:text>A procedure needs to be defined before being called.</p:text>
    <p:extLst>
      <p:ext uri="{C676402C-5697-4E1C-873F-D02D1690AC5C}">
        <p15:threadingInfo xmlns:p15="http://schemas.microsoft.com/office/powerpoint/2012/main" timeZoneBias="-60"/>
      </p:ext>
    </p:extLst>
  </p:cm>
  <p:cm authorId="1" dt="2021-12-11T12:24:29.773" idx="11">
    <p:pos x="7594" y="2480"/>
    <p:text>The showMenu() is the procedure name.</p:text>
    <p:extLst>
      <p:ext uri="{C676402C-5697-4E1C-873F-D02D1690AC5C}">
        <p15:threadingInfo xmlns:p15="http://schemas.microsoft.com/office/powerpoint/2012/main" timeZoneBias="-60">
          <p15:parentCm authorId="1" idx="10"/>
        </p15:threadingInfo>
      </p:ext>
    </p:extLst>
  </p:cm>
  <p:cm authorId="1" dt="2021-12-11T12:25:14.061" idx="12">
    <p:pos x="7594" y="2616"/>
    <p:text>Procedures tend to make the code more readable, so it is encouraged that they are used.</p:text>
    <p:extLst>
      <p:ext uri="{C676402C-5697-4E1C-873F-D02D1690AC5C}">
        <p15:threadingInfo xmlns:p15="http://schemas.microsoft.com/office/powerpoint/2012/main" timeZoneBias="-60">
          <p15:parentCm authorId="1" idx="10"/>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1-12-11T12:35:47.541" idx="14">
    <p:pos x="4163" y="1585"/>
    <p:text>The following program first creates a procedure which takes a name and gender and then correctly creates the start of a story using the correct pronouns, he or she. This procedure is used later when it is called using the information which the user inputs.
#Reference: http://www.easypythondocs.com/procedures.html</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1-12-11T12:44:36.659" idx="15">
    <p:pos x="1711" y="1667"/>
    <p:text>Functions and procedures are almost the same thing, but functions return a value, whereas procedures do not.</p:text>
    <p:extLst>
      <p:ext uri="{C676402C-5697-4E1C-873F-D02D1690AC5C}">
        <p15:threadingInfo xmlns:p15="http://schemas.microsoft.com/office/powerpoint/2012/main" timeZoneBias="-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1-12-11T17:13:09.292" idx="16">
    <p:pos x="6390" y="1130"/>
    <p:text>The package pynput.mouse contains classes for controlling and monitoring the mouse.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2-06T13:21:42.305" idx="1">
    <p:pos x="7151" y="1578"/>
    <p:text>without indentation Python will give a syntax error</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2-06T13:21:42.305" idx="1">
    <p:pos x="7151" y="1578"/>
    <p:text>without indentation Python will give a syntax error</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2-08T21:32:51.294" idx="2">
    <p:pos x="5660" y="2858"/>
    <p:text>Variable names are case sensitive</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12-09T13:28:22.191" idx="3">
    <p:pos x="5974" y="3080"/>
    <p:text>assign string to a variable</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12-11T09:23:03.500" idx="4">
    <p:pos x="3523" y="2172"/>
    <p:text>remember to increment i, or else the loop will continue forever.</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12-11T09:59:47.906" idx="5">
    <p:pos x="3771" y="2299"/>
    <p:text>apple, banana</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12-11T10:02:10.796" idx="6">
    <p:pos x="5927" y="1706"/>
    <p:text>apple</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1-12-11T10:14:33.089" idx="7">
    <p:pos x="7331" y="2254"/>
    <p:text>6</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AD0B5-3850-4ED5-9626-651FB27E56ED}" type="datetimeFigureOut">
              <a:rPr lang="en-GB" smtClean="0"/>
              <a:t>06/05/2022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493CC-D15B-4A5A-9519-E6F33DCE3584}" type="slidenum">
              <a:rPr lang="en-GB" smtClean="0"/>
              <a:t>‹#›</a:t>
            </a:fld>
            <a:endParaRPr lang="en-GB"/>
          </a:p>
        </p:txBody>
      </p:sp>
    </p:spTree>
    <p:extLst>
      <p:ext uri="{BB962C8B-B14F-4D97-AF65-F5344CB8AC3E}">
        <p14:creationId xmlns:p14="http://schemas.microsoft.com/office/powerpoint/2010/main" val="222606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2493CC-D15B-4A5A-9519-E6F33DCE3584}" type="slidenum">
              <a:rPr lang="en-GB" smtClean="0"/>
              <a:t>1</a:t>
            </a:fld>
            <a:endParaRPr lang="en-GB"/>
          </a:p>
        </p:txBody>
      </p:sp>
    </p:spTree>
    <p:extLst>
      <p:ext uri="{BB962C8B-B14F-4D97-AF65-F5344CB8AC3E}">
        <p14:creationId xmlns:p14="http://schemas.microsoft.com/office/powerpoint/2010/main" val="284482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a:t>
            </a:r>
          </a:p>
        </p:txBody>
      </p:sp>
      <p:sp>
        <p:nvSpPr>
          <p:cNvPr id="4" name="Slide Number Placeholder 3"/>
          <p:cNvSpPr>
            <a:spLocks noGrp="1"/>
          </p:cNvSpPr>
          <p:nvPr>
            <p:ph type="sldNum" sz="quarter" idx="10"/>
          </p:nvPr>
        </p:nvSpPr>
        <p:spPr/>
        <p:txBody>
          <a:bodyPr/>
          <a:lstStyle/>
          <a:p>
            <a:fld id="{132493CC-D15B-4A5A-9519-E6F33DCE3584}" type="slidenum">
              <a:rPr lang="en-GB" smtClean="0"/>
              <a:t>64</a:t>
            </a:fld>
            <a:endParaRPr lang="en-GB"/>
          </a:p>
        </p:txBody>
      </p:sp>
    </p:spTree>
    <p:extLst>
      <p:ext uri="{BB962C8B-B14F-4D97-AF65-F5344CB8AC3E}">
        <p14:creationId xmlns:p14="http://schemas.microsoft.com/office/powerpoint/2010/main" val="210401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a:t>
            </a:r>
          </a:p>
        </p:txBody>
      </p:sp>
      <p:sp>
        <p:nvSpPr>
          <p:cNvPr id="4" name="Slide Number Placeholder 3"/>
          <p:cNvSpPr>
            <a:spLocks noGrp="1"/>
          </p:cNvSpPr>
          <p:nvPr>
            <p:ph type="sldNum" sz="quarter" idx="10"/>
          </p:nvPr>
        </p:nvSpPr>
        <p:spPr/>
        <p:txBody>
          <a:bodyPr/>
          <a:lstStyle/>
          <a:p>
            <a:fld id="{132493CC-D15B-4A5A-9519-E6F33DCE3584}" type="slidenum">
              <a:rPr lang="en-GB" smtClean="0"/>
              <a:t>65</a:t>
            </a:fld>
            <a:endParaRPr lang="en-GB"/>
          </a:p>
        </p:txBody>
      </p:sp>
    </p:spTree>
    <p:extLst>
      <p:ext uri="{BB962C8B-B14F-4D97-AF65-F5344CB8AC3E}">
        <p14:creationId xmlns:p14="http://schemas.microsoft.com/office/powerpoint/2010/main" val="1922158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32C78A9-7155-4E60-BFF8-12E846E78C6C}" type="datetime1">
              <a:rPr lang="en-GB" smtClean="0"/>
              <a:t>06/05/2022</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315910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51FB2B-B043-4516-AA06-AC54C4F40900}" type="datetime1">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50179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67F400-3B37-40F9-AC2D-9F2C97438539}" type="datetime1">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2208211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5CED4A-AE4B-4B63-B978-961A4386A4D3}" type="datetime1">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1313904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29BB7C-6EE4-48BC-85E1-5CAA85C7C8E4}" type="datetime1">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2131838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1CE67C1-4128-4A64-9D8F-884E28B5DD3A}" type="datetime1">
              <a:rPr lang="en-GB" smtClean="0"/>
              <a:t>06/05/2022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2072371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F0909E0-AD6B-4EC3-954C-62B1871DB470}" type="datetime1">
              <a:rPr lang="en-GB" smtClean="0"/>
              <a:t>06/05/2022</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3228184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E68A8F9-9DC2-49B0-AE2F-3C1E4A7980B6}" type="datetime1">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2185657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515EE1C-C54C-4A6D-B370-8A6A844F24D6}" type="datetime1">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354227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4E5B6-6D8C-4054-85D2-87DB45B1AD33}" type="datetime1">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137305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46AB95-9D4A-40EB-9ED4-3C55D5E0CCCF}" type="datetime1">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117373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9D847C-4B5E-478D-B8AC-2ACF8ABCBBB6}" type="datetime1">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360254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343737-D079-495F-A98E-C529C78ECAD1}" type="datetime1">
              <a:rPr lang="en-GB" smtClean="0"/>
              <a:t>06/05/2022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307095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7359F-CA0C-4919-BA41-0F3AFF1F50C1}" type="datetime1">
              <a:rPr lang="en-GB" smtClean="0"/>
              <a:t>06/05/2022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6040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1F426-F848-4545-A6C5-0009842E239D}" type="datetime1">
              <a:rPr lang="en-GB" smtClean="0"/>
              <a:t>06/05/2022</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219339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46E6D-6D1C-478E-B0E2-F271D9AD4A1F}" type="datetime1">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184512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52780-3908-420F-847A-D88BFC529B2B}" type="datetime1">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2D1EA5-6C4D-41B9-8455-CC57AC805A4E}" type="slidenum">
              <a:rPr lang="en-GB" smtClean="0"/>
              <a:t>‹#›</a:t>
            </a:fld>
            <a:endParaRPr lang="en-GB"/>
          </a:p>
        </p:txBody>
      </p:sp>
    </p:spTree>
    <p:extLst>
      <p:ext uri="{BB962C8B-B14F-4D97-AF65-F5344CB8AC3E}">
        <p14:creationId xmlns:p14="http://schemas.microsoft.com/office/powerpoint/2010/main" val="308752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7CE0840-3188-469B-ACF1-802731853198}" type="datetime1">
              <a:rPr lang="en-GB" smtClean="0"/>
              <a:t>06/05/2022</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A2D1EA5-6C4D-41B9-8455-CC57AC805A4E}" type="slidenum">
              <a:rPr lang="en-GB" smtClean="0"/>
              <a:t>‹#›</a:t>
            </a:fld>
            <a:endParaRPr lang="en-GB"/>
          </a:p>
        </p:txBody>
      </p:sp>
    </p:spTree>
    <p:extLst>
      <p:ext uri="{BB962C8B-B14F-4D97-AF65-F5344CB8AC3E}">
        <p14:creationId xmlns:p14="http://schemas.microsoft.com/office/powerpoint/2010/main" val="281575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3schools.com/python/trypython.asp?filename=demo_for_break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python.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3.xml"/><Relationship Id="rId4" Type="http://schemas.openxmlformats.org/officeDocument/2006/relationships/image" Target="../media/image51.png"/></Relationships>
</file>

<file path=ppt/slides/_rels/slide66.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hyperlink" Target="https://stackabuse.com/the-python-math-library/"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www.pythonpool.com/python-timer/"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25284" y="988110"/>
            <a:ext cx="8825658" cy="1199278"/>
          </a:xfrm>
          <a:noFill/>
        </p:spPr>
        <p:txBody>
          <a:bodyPr/>
          <a:lstStyle/>
          <a:p>
            <a:r>
              <a:rPr lang="en-GB" dirty="0"/>
              <a:t>Computing 1.0 Syllabus</a:t>
            </a:r>
          </a:p>
        </p:txBody>
      </p:sp>
      <p:pic>
        <p:nvPicPr>
          <p:cNvPr id="5" name="Picture 4">
            <a:hlinkClick r:id="rId3"/>
          </p:cNvPr>
          <p:cNvPicPr>
            <a:picLocks noChangeAspect="1"/>
          </p:cNvPicPr>
          <p:nvPr/>
        </p:nvPicPr>
        <p:blipFill>
          <a:blip r:embed="rId4"/>
          <a:stretch>
            <a:fillRect/>
          </a:stretch>
        </p:blipFill>
        <p:spPr>
          <a:xfrm>
            <a:off x="3765175" y="2514880"/>
            <a:ext cx="3872753" cy="2353235"/>
          </a:xfrm>
          <a:prstGeom prst="rect">
            <a:avLst/>
          </a:prstGeom>
        </p:spPr>
      </p:pic>
      <p:sp>
        <p:nvSpPr>
          <p:cNvPr id="6" name="Slide Number Placeholder 5"/>
          <p:cNvSpPr>
            <a:spLocks noGrp="1"/>
          </p:cNvSpPr>
          <p:nvPr>
            <p:ph type="sldNum" sz="quarter" idx="12"/>
          </p:nvPr>
        </p:nvSpPr>
        <p:spPr/>
        <p:txBody>
          <a:bodyPr/>
          <a:lstStyle/>
          <a:p>
            <a:fld id="{FA2D1EA5-6C4D-41B9-8455-CC57AC805A4E}" type="slidenum">
              <a:rPr lang="en-GB" smtClean="0"/>
              <a:t>1</a:t>
            </a:fld>
            <a:endParaRPr lang="en-GB"/>
          </a:p>
        </p:txBody>
      </p:sp>
    </p:spTree>
    <p:extLst>
      <p:ext uri="{BB962C8B-B14F-4D97-AF65-F5344CB8AC3E}">
        <p14:creationId xmlns:p14="http://schemas.microsoft.com/office/powerpoint/2010/main" val="92306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 Analysis: Design Phase</a:t>
            </a:r>
          </a:p>
        </p:txBody>
      </p:sp>
      <p:sp>
        <p:nvSpPr>
          <p:cNvPr id="3" name="Content Placeholder 2"/>
          <p:cNvSpPr>
            <a:spLocks noGrp="1"/>
          </p:cNvSpPr>
          <p:nvPr>
            <p:ph idx="1"/>
          </p:nvPr>
        </p:nvSpPr>
        <p:spPr/>
        <p:txBody>
          <a:bodyPr>
            <a:normAutofit fontScale="85000" lnSpcReduction="20000"/>
          </a:bodyPr>
          <a:lstStyle/>
          <a:p>
            <a:pPr algn="just">
              <a:lnSpc>
                <a:spcPct val="160000"/>
              </a:lnSpc>
            </a:pPr>
            <a:r>
              <a:rPr lang="en-GB" dirty="0"/>
              <a:t>Now that it is clear what the new system should do, the systems analyst needs to find the best way </a:t>
            </a:r>
            <a:r>
              <a:rPr lang="en-GB" b="1" dirty="0"/>
              <a:t>how</a:t>
            </a:r>
            <a:r>
              <a:rPr lang="en-GB" dirty="0"/>
              <a:t> it should do it. A report detailing the system’s design is drawn up which includes the following details: </a:t>
            </a:r>
          </a:p>
          <a:p>
            <a:pPr lvl="0" algn="just" fontAlgn="base">
              <a:lnSpc>
                <a:spcPct val="160000"/>
              </a:lnSpc>
            </a:pPr>
            <a:r>
              <a:rPr lang="en-GB" dirty="0"/>
              <a:t>What is the best way for input and output to be gathered from the users of the system? </a:t>
            </a:r>
          </a:p>
          <a:p>
            <a:pPr lvl="0" algn="just" fontAlgn="base">
              <a:lnSpc>
                <a:spcPct val="160000"/>
              </a:lnSpc>
            </a:pPr>
            <a:r>
              <a:rPr lang="en-GB" dirty="0"/>
              <a:t>What is the most efficient and cost effective way to run the system? </a:t>
            </a:r>
          </a:p>
          <a:p>
            <a:pPr lvl="0" algn="just" fontAlgn="base">
              <a:lnSpc>
                <a:spcPct val="160000"/>
              </a:lnSpc>
            </a:pPr>
            <a:r>
              <a:rPr lang="en-GB" dirty="0"/>
              <a:t>What sort of data needs to be stored and what is the best way to store it? </a:t>
            </a:r>
          </a:p>
          <a:p>
            <a:pPr marL="0" indent="0">
              <a:lnSpc>
                <a:spcPct val="150000"/>
              </a:lnSpc>
              <a:buNone/>
            </a:pPr>
            <a:br>
              <a:rPr lang="en-GB" dirty="0"/>
            </a:br>
            <a:br>
              <a:rPr lang="en-GB" dirty="0"/>
            </a:b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10</a:t>
            </a:fld>
            <a:endParaRPr lang="en-GB"/>
          </a:p>
        </p:txBody>
      </p:sp>
    </p:spTree>
    <p:extLst>
      <p:ext uri="{BB962C8B-B14F-4D97-AF65-F5344CB8AC3E}">
        <p14:creationId xmlns:p14="http://schemas.microsoft.com/office/powerpoint/2010/main" val="5008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413" y="650939"/>
            <a:ext cx="9530975" cy="1357156"/>
          </a:xfrm>
        </p:spPr>
        <p:txBody>
          <a:bodyPr/>
          <a:lstStyle/>
          <a:p>
            <a:r>
              <a:rPr lang="en-GB" dirty="0"/>
              <a:t>System Analysis: Programming and Documentation</a:t>
            </a:r>
          </a:p>
        </p:txBody>
      </p:sp>
      <p:sp>
        <p:nvSpPr>
          <p:cNvPr id="3" name="Content Placeholder 2"/>
          <p:cNvSpPr>
            <a:spLocks noGrp="1"/>
          </p:cNvSpPr>
          <p:nvPr>
            <p:ph idx="1"/>
          </p:nvPr>
        </p:nvSpPr>
        <p:spPr/>
        <p:txBody>
          <a:bodyPr>
            <a:normAutofit fontScale="92500" lnSpcReduction="10000"/>
          </a:bodyPr>
          <a:lstStyle/>
          <a:p>
            <a:pPr algn="just">
              <a:lnSpc>
                <a:spcPct val="160000"/>
              </a:lnSpc>
            </a:pPr>
            <a:r>
              <a:rPr lang="en-GB" dirty="0"/>
              <a:t>The software part of the system can now start being programmed. The systems analyst guides programmers to build the programs that are required for the new system. Documentation describing how the programs were built is also written for future reference when a future programmer or systems analyst needs to understand it to add features or fix errors. </a:t>
            </a:r>
          </a:p>
          <a:p>
            <a:pPr marL="0" indent="0">
              <a:lnSpc>
                <a:spcPct val="150000"/>
              </a:lnSpc>
              <a:buNone/>
            </a:pPr>
            <a:br>
              <a:rPr lang="en-GB" dirty="0"/>
            </a:br>
            <a:br>
              <a:rPr lang="en-GB" dirty="0"/>
            </a:b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11</a:t>
            </a:fld>
            <a:endParaRPr lang="en-GB"/>
          </a:p>
        </p:txBody>
      </p:sp>
    </p:spTree>
    <p:extLst>
      <p:ext uri="{BB962C8B-B14F-4D97-AF65-F5344CB8AC3E}">
        <p14:creationId xmlns:p14="http://schemas.microsoft.com/office/powerpoint/2010/main" val="334289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413" y="650939"/>
            <a:ext cx="9530975" cy="1357156"/>
          </a:xfrm>
        </p:spPr>
        <p:txBody>
          <a:bodyPr/>
          <a:lstStyle/>
          <a:p>
            <a:r>
              <a:rPr lang="en-GB" dirty="0"/>
              <a:t>System Analysis: Implementation</a:t>
            </a:r>
          </a:p>
        </p:txBody>
      </p:sp>
      <p:sp>
        <p:nvSpPr>
          <p:cNvPr id="3" name="Content Placeholder 2"/>
          <p:cNvSpPr>
            <a:spLocks noGrp="1"/>
          </p:cNvSpPr>
          <p:nvPr>
            <p:ph idx="1"/>
          </p:nvPr>
        </p:nvSpPr>
        <p:spPr/>
        <p:txBody>
          <a:bodyPr>
            <a:normAutofit/>
          </a:bodyPr>
          <a:lstStyle/>
          <a:p>
            <a:pPr algn="just">
              <a:lnSpc>
                <a:spcPct val="160000"/>
              </a:lnSpc>
            </a:pPr>
            <a:r>
              <a:rPr lang="en-GB" dirty="0"/>
              <a:t>The expected stage is finally put into action and the new system is built and put into operation. The new hardware is brought in, software is installed and employees are trained. However there are different ways on how to make the changeover from the old system to the new one. </a:t>
            </a:r>
            <a:br>
              <a:rPr lang="en-GB" dirty="0"/>
            </a:br>
            <a:br>
              <a:rPr lang="en-GB" dirty="0"/>
            </a:b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12</a:t>
            </a:fld>
            <a:endParaRPr lang="en-GB"/>
          </a:p>
        </p:txBody>
      </p:sp>
    </p:spTree>
    <p:extLst>
      <p:ext uri="{BB962C8B-B14F-4D97-AF65-F5344CB8AC3E}">
        <p14:creationId xmlns:p14="http://schemas.microsoft.com/office/powerpoint/2010/main" val="2442870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413" y="650939"/>
            <a:ext cx="9530975" cy="1357156"/>
          </a:xfrm>
        </p:spPr>
        <p:txBody>
          <a:bodyPr/>
          <a:lstStyle/>
          <a:p>
            <a:r>
              <a:rPr lang="en-GB" dirty="0"/>
              <a:t>System Analysis: Control and Review</a:t>
            </a:r>
          </a:p>
        </p:txBody>
      </p:sp>
      <p:sp>
        <p:nvSpPr>
          <p:cNvPr id="3" name="Content Placeholder 2"/>
          <p:cNvSpPr>
            <a:spLocks noGrp="1"/>
          </p:cNvSpPr>
          <p:nvPr>
            <p:ph idx="1"/>
          </p:nvPr>
        </p:nvSpPr>
        <p:spPr/>
        <p:txBody>
          <a:bodyPr>
            <a:normAutofit/>
          </a:bodyPr>
          <a:lstStyle/>
          <a:p>
            <a:pPr algn="just">
              <a:lnSpc>
                <a:spcPct val="160000"/>
              </a:lnSpc>
            </a:pPr>
            <a:r>
              <a:rPr lang="en-GB" dirty="0"/>
              <a:t>After having the new system in place, the systems analyst must now check that the system is running correctly and that nothing has gone wrong. A fixed period of time is set for the analyst to constantly check the system, after which the owner should feel safe using the system on its own. </a:t>
            </a:r>
          </a:p>
          <a:p>
            <a:pPr marL="0" indent="0" algn="just">
              <a:lnSpc>
                <a:spcPct val="160000"/>
              </a:lnSpc>
              <a:buNone/>
            </a:pPr>
            <a:br>
              <a:rPr lang="en-GB" dirty="0"/>
            </a:br>
            <a:br>
              <a:rPr lang="en-GB" dirty="0"/>
            </a:b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13</a:t>
            </a:fld>
            <a:endParaRPr lang="en-GB"/>
          </a:p>
        </p:txBody>
      </p:sp>
    </p:spTree>
    <p:extLst>
      <p:ext uri="{BB962C8B-B14F-4D97-AF65-F5344CB8AC3E}">
        <p14:creationId xmlns:p14="http://schemas.microsoft.com/office/powerpoint/2010/main" val="228072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413" y="650939"/>
            <a:ext cx="9530975" cy="1357156"/>
          </a:xfrm>
        </p:spPr>
        <p:txBody>
          <a:bodyPr/>
          <a:lstStyle/>
          <a:p>
            <a:r>
              <a:rPr lang="en-GB" dirty="0"/>
              <a:t>System Analysis: System Maintenance</a:t>
            </a:r>
          </a:p>
        </p:txBody>
      </p:sp>
      <p:sp>
        <p:nvSpPr>
          <p:cNvPr id="3" name="Content Placeholder 2"/>
          <p:cNvSpPr>
            <a:spLocks noGrp="1"/>
          </p:cNvSpPr>
          <p:nvPr>
            <p:ph idx="1"/>
          </p:nvPr>
        </p:nvSpPr>
        <p:spPr/>
        <p:txBody>
          <a:bodyPr>
            <a:normAutofit fontScale="77500" lnSpcReduction="20000"/>
          </a:bodyPr>
          <a:lstStyle/>
          <a:p>
            <a:pPr algn="just">
              <a:lnSpc>
                <a:spcPct val="160000"/>
              </a:lnSpc>
            </a:pPr>
            <a:r>
              <a:rPr lang="en-GB" sz="2100" dirty="0"/>
              <a:t>Now the systems analyst is only responsible for periodically maintaining the system. He or she may either make a small update to the program such as changing the VAT used, fix any errors that are discovered or add minor new features to the system. </a:t>
            </a:r>
          </a:p>
          <a:p>
            <a:pPr algn="just">
              <a:lnSpc>
                <a:spcPct val="160000"/>
              </a:lnSpc>
            </a:pPr>
            <a:r>
              <a:rPr lang="en-GB" sz="2100" dirty="0"/>
              <a:t>If the times change too much for the system to be kept up to date, a new system is built from scratch and the system life cycle starts from the first stage again. </a:t>
            </a:r>
          </a:p>
          <a:p>
            <a:pPr marL="0" indent="0" algn="just">
              <a:lnSpc>
                <a:spcPct val="160000"/>
              </a:lnSpc>
              <a:buNone/>
            </a:pPr>
            <a:br>
              <a:rPr lang="en-GB" dirty="0"/>
            </a:br>
            <a:br>
              <a:rPr lang="en-GB" dirty="0"/>
            </a:b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14</a:t>
            </a:fld>
            <a:endParaRPr lang="en-GB"/>
          </a:p>
        </p:txBody>
      </p:sp>
    </p:spTree>
    <p:extLst>
      <p:ext uri="{BB962C8B-B14F-4D97-AF65-F5344CB8AC3E}">
        <p14:creationId xmlns:p14="http://schemas.microsoft.com/office/powerpoint/2010/main" val="3507015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024" y="749550"/>
            <a:ext cx="8921375" cy="1133038"/>
          </a:xfrm>
        </p:spPr>
        <p:txBody>
          <a:bodyPr/>
          <a:lstStyle/>
          <a:p>
            <a:r>
              <a:rPr lang="en-GB" dirty="0"/>
              <a:t>Formal Language and Natural Language</a:t>
            </a:r>
          </a:p>
        </p:txBody>
      </p:sp>
      <p:sp>
        <p:nvSpPr>
          <p:cNvPr id="3" name="Content Placeholder 2"/>
          <p:cNvSpPr>
            <a:spLocks noGrp="1"/>
          </p:cNvSpPr>
          <p:nvPr>
            <p:ph idx="1"/>
          </p:nvPr>
        </p:nvSpPr>
        <p:spPr/>
        <p:txBody>
          <a:bodyPr/>
          <a:lstStyle/>
          <a:p>
            <a:r>
              <a:rPr lang="en-GB" dirty="0"/>
              <a:t>A natural language is a language that evolved among human beings such as Italian and English. They were not designed by people (although people try to impose some order on them); they evolved naturally.</a:t>
            </a:r>
          </a:p>
          <a:p>
            <a:r>
              <a:rPr lang="en-GB" dirty="0"/>
              <a:t>A formal language is a language invented to serve a purpose with well defined syntax and semantics.</a:t>
            </a:r>
          </a:p>
        </p:txBody>
      </p:sp>
      <p:sp>
        <p:nvSpPr>
          <p:cNvPr id="4" name="Slide Number Placeholder 3"/>
          <p:cNvSpPr>
            <a:spLocks noGrp="1"/>
          </p:cNvSpPr>
          <p:nvPr>
            <p:ph type="sldNum" sz="quarter" idx="12"/>
          </p:nvPr>
        </p:nvSpPr>
        <p:spPr/>
        <p:txBody>
          <a:bodyPr/>
          <a:lstStyle/>
          <a:p>
            <a:fld id="{FA2D1EA5-6C4D-41B9-8455-CC57AC805A4E}" type="slidenum">
              <a:rPr lang="en-GB" smtClean="0"/>
              <a:t>15</a:t>
            </a:fld>
            <a:endParaRPr lang="en-GB"/>
          </a:p>
        </p:txBody>
      </p:sp>
    </p:spTree>
    <p:extLst>
      <p:ext uri="{BB962C8B-B14F-4D97-AF65-F5344CB8AC3E}">
        <p14:creationId xmlns:p14="http://schemas.microsoft.com/office/powerpoint/2010/main" val="123814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Computational Thinking</a:t>
            </a:r>
          </a:p>
        </p:txBody>
      </p:sp>
      <p:sp>
        <p:nvSpPr>
          <p:cNvPr id="3" name="Content Placeholder 2"/>
          <p:cNvSpPr>
            <a:spLocks noGrp="1"/>
          </p:cNvSpPr>
          <p:nvPr>
            <p:ph idx="1"/>
          </p:nvPr>
        </p:nvSpPr>
        <p:spPr>
          <a:xfrm>
            <a:off x="141943" y="2334559"/>
            <a:ext cx="8825659" cy="3416300"/>
          </a:xfrm>
        </p:spPr>
        <p:txBody>
          <a:bodyPr>
            <a:normAutofit fontScale="92500" lnSpcReduction="20000"/>
          </a:bodyPr>
          <a:lstStyle/>
          <a:p>
            <a:pPr algn="just">
              <a:lnSpc>
                <a:spcPct val="150000"/>
              </a:lnSpc>
            </a:pPr>
            <a:r>
              <a:rPr lang="en-GB" dirty="0"/>
              <a:t>Computational thinking involves taking that complex problem and breaking it down into a series of small, more manageable problems (decomposition). Each of these smaller problems can then be looked at individually, considering how similar problems have been solved previously (pattern recognition) and focusing only on the important details, while ignoring irrelevant information (abstraction). Next, simple steps or rules to solve each of the smaller problems can be designed (algorithms).</a:t>
            </a:r>
          </a:p>
          <a:p>
            <a:pPr algn="just">
              <a:lnSpc>
                <a:spcPct val="150000"/>
              </a:lnSpc>
            </a:pPr>
            <a:r>
              <a:rPr lang="en-GB" dirty="0"/>
              <a:t>Finally, these simple steps or rules are used to program a computer to help solve the complex problem in the best way.</a:t>
            </a:r>
          </a:p>
          <a:p>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16</a:t>
            </a:fld>
            <a:endParaRPr lang="en-GB"/>
          </a:p>
        </p:txBody>
      </p:sp>
      <p:pic>
        <p:nvPicPr>
          <p:cNvPr id="5" name="Picture 4"/>
          <p:cNvPicPr>
            <a:picLocks noChangeAspect="1"/>
          </p:cNvPicPr>
          <p:nvPr/>
        </p:nvPicPr>
        <p:blipFill>
          <a:blip r:embed="rId2"/>
          <a:stretch>
            <a:fillRect/>
          </a:stretch>
        </p:blipFill>
        <p:spPr>
          <a:xfrm>
            <a:off x="9039560" y="3558988"/>
            <a:ext cx="3152440" cy="2424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01982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484" y="955738"/>
            <a:ext cx="9522011" cy="1043391"/>
          </a:xfrm>
        </p:spPr>
        <p:txBody>
          <a:bodyPr/>
          <a:lstStyle/>
          <a:p>
            <a:r>
              <a:rPr lang="en-GB" b="1" dirty="0"/>
              <a:t>The four cornerstones of computational thinking</a:t>
            </a:r>
            <a:br>
              <a:rPr lang="en-GB" b="1" dirty="0"/>
            </a:br>
            <a:endParaRPr lang="en-GB" dirty="0"/>
          </a:p>
        </p:txBody>
      </p:sp>
      <p:sp>
        <p:nvSpPr>
          <p:cNvPr id="3" name="Content Placeholder 2"/>
          <p:cNvSpPr>
            <a:spLocks noGrp="1"/>
          </p:cNvSpPr>
          <p:nvPr>
            <p:ph idx="1"/>
          </p:nvPr>
        </p:nvSpPr>
        <p:spPr/>
        <p:txBody>
          <a:bodyPr/>
          <a:lstStyle/>
          <a:p>
            <a:r>
              <a:rPr lang="en-GB" dirty="0"/>
              <a:t>There are four key techniques (cornerstones) to computational thinking:</a:t>
            </a:r>
          </a:p>
          <a:p>
            <a:r>
              <a:rPr lang="en-GB" b="1" dirty="0"/>
              <a:t>decomposition</a:t>
            </a:r>
            <a:r>
              <a:rPr lang="en-GB" dirty="0"/>
              <a:t> - breaking down a complex problem or system into smaller, more manageable parts</a:t>
            </a:r>
          </a:p>
          <a:p>
            <a:r>
              <a:rPr lang="en-GB" b="1" dirty="0"/>
              <a:t>pattern recognition</a:t>
            </a:r>
            <a:r>
              <a:rPr lang="en-GB" dirty="0"/>
              <a:t> – looking for similarities among and within problems</a:t>
            </a:r>
          </a:p>
          <a:p>
            <a:r>
              <a:rPr lang="en-GB" b="1" dirty="0"/>
              <a:t>abstraction</a:t>
            </a:r>
            <a:r>
              <a:rPr lang="en-GB" dirty="0"/>
              <a:t> – focusing on the important information only, ignoring irrelevant detail</a:t>
            </a:r>
          </a:p>
          <a:p>
            <a:r>
              <a:rPr lang="en-GB" b="1" dirty="0"/>
              <a:t>algorithms</a:t>
            </a:r>
            <a:r>
              <a:rPr lang="en-GB" dirty="0"/>
              <a:t> - developing a step-by-step solution to the problem, or the rules to follow to solve the problem</a:t>
            </a:r>
          </a:p>
          <a:p>
            <a:pPr marL="0" indent="0">
              <a:buNone/>
            </a:pP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17</a:t>
            </a:fld>
            <a:endParaRPr lang="en-GB"/>
          </a:p>
        </p:txBody>
      </p:sp>
    </p:spTree>
    <p:extLst>
      <p:ext uri="{BB962C8B-B14F-4D97-AF65-F5344CB8AC3E}">
        <p14:creationId xmlns:p14="http://schemas.microsoft.com/office/powerpoint/2010/main" val="411279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Sequencing</a:t>
            </a:r>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GB" dirty="0"/>
              <a:t>When designing algorithms, it is important to make sure that all the steps are presented in the correct order. This is known as sequencing, and can be displayed in pseudocode or flowcharts.</a:t>
            </a:r>
          </a:p>
          <a:p>
            <a:pPr algn="just">
              <a:lnSpc>
                <a:spcPct val="150000"/>
              </a:lnSpc>
            </a:pPr>
            <a:r>
              <a:rPr lang="en-GB" dirty="0"/>
              <a:t>Sequencing is the specific order in which instructions are performed in an algorithm.</a:t>
            </a:r>
          </a:p>
          <a:p>
            <a:r>
              <a:rPr lang="en-GB" dirty="0"/>
              <a:t>For example, a very simple algorithm for brushing teeth might consist of these steps:</a:t>
            </a:r>
          </a:p>
          <a:p>
            <a:pPr lvl="1">
              <a:buFont typeface="+mj-lt"/>
              <a:buAutoNum type="arabicPeriod"/>
            </a:pPr>
            <a:r>
              <a:rPr lang="en-GB" dirty="0"/>
              <a:t>put toothpaste on toothbrush</a:t>
            </a:r>
          </a:p>
          <a:p>
            <a:pPr lvl="1">
              <a:buFont typeface="+mj-lt"/>
              <a:buAutoNum type="arabicPeriod"/>
            </a:pPr>
            <a:r>
              <a:rPr lang="en-GB" dirty="0"/>
              <a:t>use toothbrush to clean teeth</a:t>
            </a:r>
          </a:p>
          <a:p>
            <a:pPr lvl="1">
              <a:buFont typeface="+mj-lt"/>
              <a:buAutoNum type="arabicPeriod"/>
            </a:pPr>
            <a:r>
              <a:rPr lang="en-GB" dirty="0"/>
              <a:t>rinse toothbrush</a:t>
            </a:r>
          </a:p>
          <a:p>
            <a:pPr lvl="1">
              <a:buFont typeface="+mj-lt"/>
              <a:buAutoNum type="arabicPeriod"/>
            </a:pPr>
            <a:r>
              <a:rPr lang="en-GB" dirty="0"/>
              <a:t>Each step is an instruction to be performed. Sequencing is the order in which the steps are carried out.</a:t>
            </a:r>
          </a:p>
          <a:p>
            <a:pPr algn="just">
              <a:lnSpc>
                <a:spcPct val="150000"/>
              </a:lnSpc>
            </a:pP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18</a:t>
            </a:fld>
            <a:endParaRPr lang="en-GB"/>
          </a:p>
        </p:txBody>
      </p:sp>
    </p:spTree>
    <p:extLst>
      <p:ext uri="{BB962C8B-B14F-4D97-AF65-F5344CB8AC3E}">
        <p14:creationId xmlns:p14="http://schemas.microsoft.com/office/powerpoint/2010/main" val="2702232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Pseudocode</a:t>
            </a:r>
          </a:p>
        </p:txBody>
      </p:sp>
      <p:sp>
        <p:nvSpPr>
          <p:cNvPr id="3" name="Content Placeholder 2"/>
          <p:cNvSpPr>
            <a:spLocks noGrp="1"/>
          </p:cNvSpPr>
          <p:nvPr>
            <p:ph idx="1"/>
          </p:nvPr>
        </p:nvSpPr>
        <p:spPr/>
        <p:txBody>
          <a:bodyPr/>
          <a:lstStyle/>
          <a:p>
            <a:pPr algn="just">
              <a:lnSpc>
                <a:spcPct val="150000"/>
              </a:lnSpc>
            </a:pPr>
            <a:r>
              <a:rPr lang="en-GB" b="1" dirty="0"/>
              <a:t>Pseudocode</a:t>
            </a:r>
            <a:r>
              <a:rPr lang="en-GB" dirty="0"/>
              <a:t> is a simple way of writing programming code in English. Pseudocode is not actual programming language. It uses short phrases to write code for programs before you actually create it in a specific language. Once you know what the program is about and how it will function, then you can use pseudocode to create statements to achieve the required results for your program.</a:t>
            </a:r>
          </a:p>
        </p:txBody>
      </p:sp>
      <p:sp>
        <p:nvSpPr>
          <p:cNvPr id="4" name="Slide Number Placeholder 3"/>
          <p:cNvSpPr>
            <a:spLocks noGrp="1"/>
          </p:cNvSpPr>
          <p:nvPr>
            <p:ph type="sldNum" sz="quarter" idx="12"/>
          </p:nvPr>
        </p:nvSpPr>
        <p:spPr/>
        <p:txBody>
          <a:bodyPr/>
          <a:lstStyle/>
          <a:p>
            <a:fld id="{FA2D1EA5-6C4D-41B9-8455-CC57AC805A4E}" type="slidenum">
              <a:rPr lang="en-GB" smtClean="0"/>
              <a:t>19</a:t>
            </a:fld>
            <a:endParaRPr lang="en-GB"/>
          </a:p>
        </p:txBody>
      </p:sp>
    </p:spTree>
    <p:extLst>
      <p:ext uri="{BB962C8B-B14F-4D97-AF65-F5344CB8AC3E}">
        <p14:creationId xmlns:p14="http://schemas.microsoft.com/office/powerpoint/2010/main" val="2291275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Computing</a:t>
            </a:r>
          </a:p>
        </p:txBody>
      </p:sp>
      <p:sp>
        <p:nvSpPr>
          <p:cNvPr id="3" name="Content Placeholder 2"/>
          <p:cNvSpPr>
            <a:spLocks noGrp="1"/>
          </p:cNvSpPr>
          <p:nvPr>
            <p:ph idx="1"/>
          </p:nvPr>
        </p:nvSpPr>
        <p:spPr/>
        <p:txBody>
          <a:bodyPr/>
          <a:lstStyle/>
          <a:p>
            <a:pPr algn="just">
              <a:lnSpc>
                <a:spcPct val="150000"/>
              </a:lnSpc>
            </a:pPr>
            <a:r>
              <a:rPr lang="en-GB" dirty="0"/>
              <a:t>Computing is the process of using computer technology to complete a given goal-oriented task. Computing may encompass the design and development of software and hardware systems for a broad range of purposes - often structuring, processing and managing any kind of information - to aid in the pursuit of scientific studies, making intelligent systems, and creating and using different media for entertainment and communication.</a:t>
            </a:r>
          </a:p>
        </p:txBody>
      </p:sp>
      <p:sp>
        <p:nvSpPr>
          <p:cNvPr id="4" name="Slide Number Placeholder 3"/>
          <p:cNvSpPr>
            <a:spLocks noGrp="1"/>
          </p:cNvSpPr>
          <p:nvPr>
            <p:ph type="sldNum" sz="quarter" idx="12"/>
          </p:nvPr>
        </p:nvSpPr>
        <p:spPr/>
        <p:txBody>
          <a:bodyPr/>
          <a:lstStyle/>
          <a:p>
            <a:fld id="{FA2D1EA5-6C4D-41B9-8455-CC57AC805A4E}" type="slidenum">
              <a:rPr lang="en-GB" smtClean="0"/>
              <a:t>2</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1858" y="5378824"/>
            <a:ext cx="3787412" cy="1261208"/>
          </a:xfrm>
          <a:prstGeom prst="rect">
            <a:avLst/>
          </a:prstGeom>
        </p:spPr>
      </p:pic>
    </p:spTree>
    <p:extLst>
      <p:ext uri="{BB962C8B-B14F-4D97-AF65-F5344CB8AC3E}">
        <p14:creationId xmlns:p14="http://schemas.microsoft.com/office/powerpoint/2010/main" val="1568534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2D1EA5-6C4D-41B9-8455-CC57AC805A4E}" type="slidenum">
              <a:rPr lang="en-GB" smtClean="0"/>
              <a:t>20</a:t>
            </a:fld>
            <a:endParaRPr lang="en-GB"/>
          </a:p>
        </p:txBody>
      </p:sp>
      <p:pic>
        <p:nvPicPr>
          <p:cNvPr id="3" name="Picture 2"/>
          <p:cNvPicPr>
            <a:picLocks noChangeAspect="1"/>
          </p:cNvPicPr>
          <p:nvPr/>
        </p:nvPicPr>
        <p:blipFill>
          <a:blip r:embed="rId2"/>
          <a:stretch>
            <a:fillRect/>
          </a:stretch>
        </p:blipFill>
        <p:spPr>
          <a:xfrm>
            <a:off x="490256" y="505105"/>
            <a:ext cx="9691395" cy="5994307"/>
          </a:xfrm>
          <a:prstGeom prst="rect">
            <a:avLst/>
          </a:prstGeom>
        </p:spPr>
      </p:pic>
    </p:spTree>
    <p:extLst>
      <p:ext uri="{BB962C8B-B14F-4D97-AF65-F5344CB8AC3E}">
        <p14:creationId xmlns:p14="http://schemas.microsoft.com/office/powerpoint/2010/main" val="290819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2D1EA5-6C4D-41B9-8455-CC57AC805A4E}" type="slidenum">
              <a:rPr lang="en-GB" smtClean="0"/>
              <a:t>21</a:t>
            </a:fld>
            <a:endParaRPr lang="en-GB"/>
          </a:p>
        </p:txBody>
      </p:sp>
      <p:pic>
        <p:nvPicPr>
          <p:cNvPr id="4" name="Picture 3"/>
          <p:cNvPicPr>
            <a:picLocks noChangeAspect="1"/>
          </p:cNvPicPr>
          <p:nvPr/>
        </p:nvPicPr>
        <p:blipFill>
          <a:blip r:embed="rId2"/>
          <a:stretch>
            <a:fillRect/>
          </a:stretch>
        </p:blipFill>
        <p:spPr>
          <a:xfrm>
            <a:off x="417419" y="1237410"/>
            <a:ext cx="10268933" cy="4831697"/>
          </a:xfrm>
          <a:prstGeom prst="rect">
            <a:avLst/>
          </a:prstGeom>
        </p:spPr>
      </p:pic>
    </p:spTree>
    <p:extLst>
      <p:ext uri="{BB962C8B-B14F-4D97-AF65-F5344CB8AC3E}">
        <p14:creationId xmlns:p14="http://schemas.microsoft.com/office/powerpoint/2010/main" val="1458503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Flowchart</a:t>
            </a:r>
          </a:p>
        </p:txBody>
      </p:sp>
      <p:sp>
        <p:nvSpPr>
          <p:cNvPr id="3" name="Content Placeholder 2"/>
          <p:cNvSpPr>
            <a:spLocks noGrp="1"/>
          </p:cNvSpPr>
          <p:nvPr>
            <p:ph idx="1"/>
          </p:nvPr>
        </p:nvSpPr>
        <p:spPr/>
        <p:txBody>
          <a:bodyPr/>
          <a:lstStyle/>
          <a:p>
            <a:pPr algn="just">
              <a:lnSpc>
                <a:spcPct val="150000"/>
              </a:lnSpc>
            </a:pPr>
            <a:r>
              <a:rPr lang="en-GB" dirty="0"/>
              <a:t>A flowchart is simply a graphical representation of steps. It shows steps in sequential order and is widely used in presenting the flow of algorithms, workflow or processes. Typically, a flowchart shows the steps as boxes of various kinds, and their order by connecting them with arrows.</a:t>
            </a:r>
          </a:p>
        </p:txBody>
      </p:sp>
      <p:sp>
        <p:nvSpPr>
          <p:cNvPr id="4" name="Slide Number Placeholder 3"/>
          <p:cNvSpPr>
            <a:spLocks noGrp="1"/>
          </p:cNvSpPr>
          <p:nvPr>
            <p:ph type="sldNum" sz="quarter" idx="12"/>
          </p:nvPr>
        </p:nvSpPr>
        <p:spPr/>
        <p:txBody>
          <a:bodyPr/>
          <a:lstStyle/>
          <a:p>
            <a:fld id="{FA2D1EA5-6C4D-41B9-8455-CC57AC805A4E}" type="slidenum">
              <a:rPr lang="en-GB" smtClean="0"/>
              <a:t>22</a:t>
            </a:fld>
            <a:endParaRPr lang="en-GB"/>
          </a:p>
        </p:txBody>
      </p:sp>
    </p:spTree>
    <p:extLst>
      <p:ext uri="{BB962C8B-B14F-4D97-AF65-F5344CB8AC3E}">
        <p14:creationId xmlns:p14="http://schemas.microsoft.com/office/powerpoint/2010/main" val="973934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2D1EA5-6C4D-41B9-8455-CC57AC805A4E}" type="slidenum">
              <a:rPr lang="en-GB" smtClean="0"/>
              <a:t>23</a:t>
            </a:fld>
            <a:endParaRPr lang="en-GB"/>
          </a:p>
        </p:txBody>
      </p:sp>
      <p:sp>
        <p:nvSpPr>
          <p:cNvPr id="2" name="Title 1"/>
          <p:cNvSpPr>
            <a:spLocks noGrp="1"/>
          </p:cNvSpPr>
          <p:nvPr>
            <p:ph type="title" idx="4294967295"/>
          </p:nvPr>
        </p:nvSpPr>
        <p:spPr>
          <a:xfrm>
            <a:off x="0" y="973138"/>
            <a:ext cx="8761413" cy="708025"/>
          </a:xfrm>
        </p:spPr>
        <p:txBody>
          <a:bodyPr/>
          <a:lstStyle/>
          <a:p>
            <a:r>
              <a:rPr lang="en-GB" dirty="0"/>
              <a:t>Flowchart Symbols</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2282264225"/>
              </p:ext>
            </p:extLst>
          </p:nvPr>
        </p:nvGraphicFramePr>
        <p:xfrm>
          <a:off x="357748" y="631825"/>
          <a:ext cx="9996393" cy="5827034"/>
        </p:xfrm>
        <a:graphic>
          <a:graphicData uri="http://schemas.openxmlformats.org/drawingml/2006/table">
            <a:tbl>
              <a:tblPr firstRow="1" bandRow="1">
                <a:tableStyleId>{5C22544A-7EE6-4342-B048-85BDC9FD1C3A}</a:tableStyleId>
              </a:tblPr>
              <a:tblGrid>
                <a:gridCol w="3332131">
                  <a:extLst>
                    <a:ext uri="{9D8B030D-6E8A-4147-A177-3AD203B41FA5}">
                      <a16:colId xmlns:a16="http://schemas.microsoft.com/office/drawing/2014/main" val="20000"/>
                    </a:ext>
                  </a:extLst>
                </a:gridCol>
                <a:gridCol w="3332131">
                  <a:extLst>
                    <a:ext uri="{9D8B030D-6E8A-4147-A177-3AD203B41FA5}">
                      <a16:colId xmlns:a16="http://schemas.microsoft.com/office/drawing/2014/main" val="20001"/>
                    </a:ext>
                  </a:extLst>
                </a:gridCol>
                <a:gridCol w="3332131">
                  <a:extLst>
                    <a:ext uri="{9D8B030D-6E8A-4147-A177-3AD203B41FA5}">
                      <a16:colId xmlns:a16="http://schemas.microsoft.com/office/drawing/2014/main" val="20002"/>
                    </a:ext>
                  </a:extLst>
                </a:gridCol>
              </a:tblGrid>
              <a:tr h="614954">
                <a:tc>
                  <a:txBody>
                    <a:bodyPr/>
                    <a:lstStyle/>
                    <a:p>
                      <a:pPr algn="ctr"/>
                      <a:r>
                        <a:rPr lang="en-GB" dirty="0"/>
                        <a:t> Flowchart Symbol</a:t>
                      </a:r>
                    </a:p>
                  </a:txBody>
                  <a:tcPr/>
                </a:tc>
                <a:tc>
                  <a:txBody>
                    <a:bodyPr/>
                    <a:lstStyle/>
                    <a:p>
                      <a:pPr algn="ctr"/>
                      <a:r>
                        <a:rPr lang="en-GB" dirty="0"/>
                        <a:t>Name</a:t>
                      </a:r>
                    </a:p>
                  </a:txBody>
                  <a:tcPr/>
                </a:tc>
                <a:tc>
                  <a:txBody>
                    <a:bodyPr/>
                    <a:lstStyle/>
                    <a:p>
                      <a:pPr algn="ctr"/>
                      <a:r>
                        <a:rPr lang="en-GB" dirty="0"/>
                        <a:t>Description</a:t>
                      </a:r>
                    </a:p>
                  </a:txBody>
                  <a:tcPr/>
                </a:tc>
                <a:extLst>
                  <a:ext uri="{0D108BD9-81ED-4DB2-BD59-A6C34878D82A}">
                    <a16:rowId xmlns:a16="http://schemas.microsoft.com/office/drawing/2014/main" val="10000"/>
                  </a:ext>
                </a:extLst>
              </a:tr>
              <a:tr h="614954">
                <a:tc>
                  <a:txBody>
                    <a:bodyPr/>
                    <a:lstStyle/>
                    <a:p>
                      <a:pPr algn="ctr" fontAlgn="ctr"/>
                      <a:endParaRPr lang="en-GB" sz="1400" dirty="0">
                        <a:effectLst/>
                      </a:endParaRPr>
                    </a:p>
                  </a:txBody>
                  <a:tcPr marR="182880" marT="121920" marB="182880" anchor="ctr"/>
                </a:tc>
                <a:tc>
                  <a:txBody>
                    <a:bodyPr/>
                    <a:lstStyle/>
                    <a:p>
                      <a:pPr fontAlgn="ctr"/>
                      <a:r>
                        <a:rPr lang="en-GB" sz="1400">
                          <a:effectLst/>
                        </a:rPr>
                        <a:t>Process symbol</a:t>
                      </a:r>
                    </a:p>
                  </a:txBody>
                  <a:tcPr marR="182880" marT="121920" marB="182880" anchor="ctr"/>
                </a:tc>
                <a:tc>
                  <a:txBody>
                    <a:bodyPr/>
                    <a:lstStyle/>
                    <a:p>
                      <a:pPr fontAlgn="ctr"/>
                      <a:r>
                        <a:rPr lang="en-GB" sz="1400" dirty="0">
                          <a:effectLst/>
                        </a:rPr>
                        <a:t>This shape represents a process, action, or function. It’s the most widely-used symbol in flowcharting.</a:t>
                      </a:r>
                    </a:p>
                  </a:txBody>
                  <a:tcPr marR="182880" marT="121920" marB="182880" anchor="ctr"/>
                </a:tc>
                <a:extLst>
                  <a:ext uri="{0D108BD9-81ED-4DB2-BD59-A6C34878D82A}">
                    <a16:rowId xmlns:a16="http://schemas.microsoft.com/office/drawing/2014/main" val="10001"/>
                  </a:ext>
                </a:extLst>
              </a:tr>
              <a:tr h="614954">
                <a:tc>
                  <a:txBody>
                    <a:bodyPr/>
                    <a:lstStyle/>
                    <a:p>
                      <a:endParaRPr lang="en-GB" sz="1400" dirty="0"/>
                    </a:p>
                  </a:txBody>
                  <a:tcPr/>
                </a:tc>
                <a:tc>
                  <a:txBody>
                    <a:bodyPr/>
                    <a:lstStyle/>
                    <a:p>
                      <a:pPr fontAlgn="ctr"/>
                      <a:r>
                        <a:rPr lang="en-GB" sz="1400">
                          <a:effectLst/>
                        </a:rPr>
                        <a:t>Start/End symbol</a:t>
                      </a:r>
                    </a:p>
                  </a:txBody>
                  <a:tcPr marR="182880" marT="30480" marB="182880" anchor="ctr"/>
                </a:tc>
                <a:tc>
                  <a:txBody>
                    <a:bodyPr/>
                    <a:lstStyle/>
                    <a:p>
                      <a:pPr fontAlgn="ctr"/>
                      <a:r>
                        <a:rPr lang="en-GB" sz="1400" dirty="0">
                          <a:effectLst/>
                        </a:rPr>
                        <a:t>This symbol represents the start points, end points, and potential outcomes of a path. Often contains “Start” or “End” within the shape.</a:t>
                      </a:r>
                    </a:p>
                  </a:txBody>
                  <a:tcPr marR="182880" marT="30480" marB="182880" anchor="ctr"/>
                </a:tc>
                <a:extLst>
                  <a:ext uri="{0D108BD9-81ED-4DB2-BD59-A6C34878D82A}">
                    <a16:rowId xmlns:a16="http://schemas.microsoft.com/office/drawing/2014/main" val="10002"/>
                  </a:ext>
                </a:extLst>
              </a:tr>
              <a:tr h="614954">
                <a:tc>
                  <a:txBody>
                    <a:bodyPr/>
                    <a:lstStyle/>
                    <a:p>
                      <a:endParaRPr lang="en-GB" dirty="0"/>
                    </a:p>
                  </a:txBody>
                  <a:tcPr/>
                </a:tc>
                <a:tc>
                  <a:txBody>
                    <a:bodyPr/>
                    <a:lstStyle/>
                    <a:p>
                      <a:pPr fontAlgn="ctr"/>
                      <a:br>
                        <a:rPr lang="en-GB" dirty="0">
                          <a:effectLst/>
                        </a:rPr>
                      </a:br>
                      <a:r>
                        <a:rPr lang="en-GB" sz="1400" kern="1200" dirty="0" err="1">
                          <a:solidFill>
                            <a:schemeClr val="dk1"/>
                          </a:solidFill>
                          <a:effectLst/>
                          <a:latin typeface="+mn-lt"/>
                          <a:ea typeface="+mn-ea"/>
                          <a:cs typeface="+mn-cs"/>
                        </a:rPr>
                        <a:t>Input/Output</a:t>
                      </a:r>
                      <a:r>
                        <a:rPr lang="en-GB" sz="1400" kern="1200" dirty="0">
                          <a:solidFill>
                            <a:schemeClr val="dk1"/>
                          </a:solidFill>
                          <a:effectLst/>
                          <a:latin typeface="+mn-lt"/>
                          <a:ea typeface="+mn-ea"/>
                          <a:cs typeface="+mn-cs"/>
                        </a:rPr>
                        <a:t> symbol</a:t>
                      </a:r>
                    </a:p>
                  </a:txBody>
                  <a:tcPr marR="182880" marT="30480" marB="182880" anchor="ctr"/>
                </a:tc>
                <a:tc>
                  <a:txBody>
                    <a:bodyPr/>
                    <a:lstStyle/>
                    <a:p>
                      <a:pPr marL="0" algn="l" defTabSz="457200" rtl="0" eaLnBrk="1" fontAlgn="ctr" latinLnBrk="0" hangingPunct="1"/>
                      <a:r>
                        <a:rPr lang="en-GB" sz="1400" kern="1200" dirty="0">
                          <a:solidFill>
                            <a:schemeClr val="dk1"/>
                          </a:solidFill>
                          <a:effectLst/>
                          <a:latin typeface="+mn-lt"/>
                          <a:ea typeface="+mn-ea"/>
                          <a:cs typeface="+mn-cs"/>
                        </a:rPr>
                        <a:t>This shape represents data that is available for input or output as well as representing resources used or generated. </a:t>
                      </a:r>
                    </a:p>
                  </a:txBody>
                  <a:tcPr marR="182880" marT="30480" marB="182880" anchor="ctr"/>
                </a:tc>
                <a:extLst>
                  <a:ext uri="{0D108BD9-81ED-4DB2-BD59-A6C34878D82A}">
                    <a16:rowId xmlns:a16="http://schemas.microsoft.com/office/drawing/2014/main" val="10003"/>
                  </a:ext>
                </a:extLst>
              </a:tr>
              <a:tr h="614954">
                <a:tc>
                  <a:txBody>
                    <a:bodyPr/>
                    <a:lstStyle/>
                    <a:p>
                      <a:endParaRPr lang="en-GB" dirty="0"/>
                    </a:p>
                  </a:txBody>
                  <a:tcPr/>
                </a:tc>
                <a:tc>
                  <a:txBody>
                    <a:bodyPr/>
                    <a:lstStyle/>
                    <a:p>
                      <a:pPr marL="0" algn="l" defTabSz="457200" rtl="0" eaLnBrk="1" fontAlgn="ctr" latinLnBrk="0" hangingPunct="1"/>
                      <a:r>
                        <a:rPr lang="en-GB" sz="1400" kern="1200" dirty="0">
                          <a:solidFill>
                            <a:schemeClr val="dk1"/>
                          </a:solidFill>
                          <a:effectLst/>
                          <a:latin typeface="+mn-lt"/>
                          <a:ea typeface="+mn-ea"/>
                          <a:cs typeface="+mn-cs"/>
                        </a:rPr>
                        <a:t>Decision symbol</a:t>
                      </a:r>
                    </a:p>
                  </a:txBody>
                  <a:tcPr marR="182880" marT="30480" marB="182880" anchor="ctr"/>
                </a:tc>
                <a:tc>
                  <a:txBody>
                    <a:bodyPr/>
                    <a:lstStyle/>
                    <a:p>
                      <a:pPr marL="0" algn="l" defTabSz="457200" rtl="0" eaLnBrk="1" fontAlgn="ctr" latinLnBrk="0" hangingPunct="1"/>
                      <a:r>
                        <a:rPr lang="en-GB" sz="1400" kern="1200" dirty="0">
                          <a:solidFill>
                            <a:schemeClr val="dk1"/>
                          </a:solidFill>
                          <a:effectLst/>
                          <a:latin typeface="+mn-lt"/>
                          <a:ea typeface="+mn-ea"/>
                          <a:cs typeface="+mn-cs"/>
                        </a:rPr>
                        <a:t>Indicates a question to be answered — usually yes/no or true/false. </a:t>
                      </a:r>
                    </a:p>
                  </a:txBody>
                  <a:tcPr marR="182880" marT="30480" marB="182880" anchor="ctr"/>
                </a:tc>
                <a:extLst>
                  <a:ext uri="{0D108BD9-81ED-4DB2-BD59-A6C34878D82A}">
                    <a16:rowId xmlns:a16="http://schemas.microsoft.com/office/drawing/2014/main" val="10004"/>
                  </a:ext>
                </a:extLst>
              </a:tr>
              <a:tr h="614954">
                <a:tc>
                  <a:txBody>
                    <a:bodyPr/>
                    <a:lstStyle/>
                    <a:p>
                      <a:endParaRPr lang="en-GB" dirty="0"/>
                    </a:p>
                  </a:txBody>
                  <a:tcPr/>
                </a:tc>
                <a:tc>
                  <a:txBody>
                    <a:bodyPr/>
                    <a:lstStyle/>
                    <a:p>
                      <a:pPr marL="0" algn="l" defTabSz="457200" rtl="0" eaLnBrk="1" fontAlgn="ctr" latinLnBrk="0" hangingPunct="1"/>
                      <a:r>
                        <a:rPr lang="en-GB" sz="1400" kern="1200">
                          <a:solidFill>
                            <a:schemeClr val="dk1"/>
                          </a:solidFill>
                          <a:effectLst/>
                          <a:latin typeface="+mn-lt"/>
                          <a:ea typeface="+mn-ea"/>
                          <a:cs typeface="+mn-cs"/>
                        </a:rPr>
                        <a:t>Connector symbol</a:t>
                      </a:r>
                    </a:p>
                  </a:txBody>
                  <a:tcPr marR="182880" marT="30480" marB="182880" anchor="ctr"/>
                </a:tc>
                <a:tc>
                  <a:txBody>
                    <a:bodyPr/>
                    <a:lstStyle/>
                    <a:p>
                      <a:pPr marL="0" algn="l" defTabSz="457200" rtl="0" eaLnBrk="1" fontAlgn="ctr" latinLnBrk="0" hangingPunct="1"/>
                      <a:r>
                        <a:rPr lang="en-GB" sz="1400" kern="1200" dirty="0">
                          <a:solidFill>
                            <a:schemeClr val="dk1"/>
                          </a:solidFill>
                          <a:effectLst/>
                          <a:latin typeface="+mn-lt"/>
                          <a:ea typeface="+mn-ea"/>
                          <a:cs typeface="+mn-cs"/>
                        </a:rPr>
                        <a:t>Usually used within more complex charts, this symbol connects separate elements across one page.</a:t>
                      </a:r>
                    </a:p>
                  </a:txBody>
                  <a:tcPr marR="182880" marT="30480" marB="182880" anchor="ctr"/>
                </a:tc>
                <a:extLst>
                  <a:ext uri="{0D108BD9-81ED-4DB2-BD59-A6C34878D82A}">
                    <a16:rowId xmlns:a16="http://schemas.microsoft.com/office/drawing/2014/main" val="10005"/>
                  </a:ext>
                </a:extLst>
              </a:tr>
            </a:tbl>
          </a:graphicData>
        </a:graphic>
      </p:graphicFrame>
      <p:pic>
        <p:nvPicPr>
          <p:cNvPr id="9" name="Picture 8"/>
          <p:cNvPicPr>
            <a:picLocks noChangeAspect="1"/>
          </p:cNvPicPr>
          <p:nvPr/>
        </p:nvPicPr>
        <p:blipFill>
          <a:blip r:embed="rId2"/>
          <a:stretch>
            <a:fillRect/>
          </a:stretch>
        </p:blipFill>
        <p:spPr>
          <a:xfrm>
            <a:off x="1426507" y="1296241"/>
            <a:ext cx="1056715" cy="792536"/>
          </a:xfrm>
          <a:prstGeom prst="rect">
            <a:avLst/>
          </a:prstGeom>
        </p:spPr>
      </p:pic>
      <p:pic>
        <p:nvPicPr>
          <p:cNvPr id="10" name="Picture 9"/>
          <p:cNvPicPr>
            <a:picLocks noChangeAspect="1"/>
          </p:cNvPicPr>
          <p:nvPr/>
        </p:nvPicPr>
        <p:blipFill>
          <a:blip r:embed="rId3"/>
          <a:stretch>
            <a:fillRect/>
          </a:stretch>
        </p:blipFill>
        <p:spPr>
          <a:xfrm>
            <a:off x="1399614" y="2519363"/>
            <a:ext cx="1020856" cy="527442"/>
          </a:xfrm>
          <a:prstGeom prst="rect">
            <a:avLst/>
          </a:prstGeom>
        </p:spPr>
      </p:pic>
      <p:pic>
        <p:nvPicPr>
          <p:cNvPr id="11" name="Picture 10"/>
          <p:cNvPicPr>
            <a:picLocks noChangeAspect="1"/>
          </p:cNvPicPr>
          <p:nvPr/>
        </p:nvPicPr>
        <p:blipFill>
          <a:blip r:embed="rId4"/>
          <a:stretch>
            <a:fillRect/>
          </a:stretch>
        </p:blipFill>
        <p:spPr>
          <a:xfrm>
            <a:off x="1381687" y="3613338"/>
            <a:ext cx="931208" cy="713926"/>
          </a:xfrm>
          <a:prstGeom prst="rect">
            <a:avLst/>
          </a:prstGeom>
        </p:spPr>
      </p:pic>
      <p:pic>
        <p:nvPicPr>
          <p:cNvPr id="12" name="Picture 11"/>
          <p:cNvPicPr>
            <a:picLocks noChangeAspect="1"/>
          </p:cNvPicPr>
          <p:nvPr/>
        </p:nvPicPr>
        <p:blipFill>
          <a:blip r:embed="rId5"/>
          <a:stretch>
            <a:fillRect/>
          </a:stretch>
        </p:blipFill>
        <p:spPr>
          <a:xfrm>
            <a:off x="1345825" y="4628010"/>
            <a:ext cx="859491" cy="658943"/>
          </a:xfrm>
          <a:prstGeom prst="rect">
            <a:avLst/>
          </a:prstGeom>
        </p:spPr>
      </p:pic>
      <p:pic>
        <p:nvPicPr>
          <p:cNvPr id="13" name="Picture 12"/>
          <p:cNvPicPr>
            <a:picLocks noChangeAspect="1"/>
          </p:cNvPicPr>
          <p:nvPr/>
        </p:nvPicPr>
        <p:blipFill>
          <a:blip r:embed="rId6"/>
          <a:stretch>
            <a:fillRect/>
          </a:stretch>
        </p:blipFill>
        <p:spPr>
          <a:xfrm>
            <a:off x="1407458" y="5661212"/>
            <a:ext cx="796739" cy="531159"/>
          </a:xfrm>
          <a:prstGeom prst="rect">
            <a:avLst/>
          </a:prstGeom>
        </p:spPr>
      </p:pic>
    </p:spTree>
    <p:extLst>
      <p:ext uri="{BB962C8B-B14F-4D97-AF65-F5344CB8AC3E}">
        <p14:creationId xmlns:p14="http://schemas.microsoft.com/office/powerpoint/2010/main" val="3186491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Flowchart Examples</a:t>
            </a:r>
          </a:p>
        </p:txBody>
      </p:sp>
      <p:sp>
        <p:nvSpPr>
          <p:cNvPr id="3" name="Content Placeholder 2"/>
          <p:cNvSpPr>
            <a:spLocks noGrp="1"/>
          </p:cNvSpPr>
          <p:nvPr>
            <p:ph idx="1"/>
          </p:nvPr>
        </p:nvSpPr>
        <p:spPr>
          <a:xfrm>
            <a:off x="1029448" y="2522818"/>
            <a:ext cx="8825659" cy="3416300"/>
          </a:xfrm>
        </p:spPr>
        <p:txBody>
          <a:bodyPr/>
          <a:lstStyle/>
          <a:p>
            <a:r>
              <a:rPr lang="en-GB" b="1" dirty="0"/>
              <a:t>1. Add two numbers entered by the user. </a:t>
            </a: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24</a:t>
            </a:fld>
            <a:endParaRPr lang="en-GB"/>
          </a:p>
        </p:txBody>
      </p:sp>
      <p:pic>
        <p:nvPicPr>
          <p:cNvPr id="5" name="Picture 4"/>
          <p:cNvPicPr>
            <a:picLocks noChangeAspect="1"/>
          </p:cNvPicPr>
          <p:nvPr/>
        </p:nvPicPr>
        <p:blipFill rotWithShape="1">
          <a:blip r:embed="rId2"/>
          <a:srcRect l="27116" r="26934"/>
          <a:stretch/>
        </p:blipFill>
        <p:spPr>
          <a:xfrm>
            <a:off x="6920753" y="2519082"/>
            <a:ext cx="2913529" cy="3908612"/>
          </a:xfrm>
          <a:prstGeom prst="rect">
            <a:avLst/>
          </a:prstGeom>
        </p:spPr>
      </p:pic>
    </p:spTree>
    <p:extLst>
      <p:ext uri="{BB962C8B-B14F-4D97-AF65-F5344CB8AC3E}">
        <p14:creationId xmlns:p14="http://schemas.microsoft.com/office/powerpoint/2010/main" val="3542469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2D1EA5-6C4D-41B9-8455-CC57AC805A4E}" type="slidenum">
              <a:rPr lang="en-GB" smtClean="0"/>
              <a:t>25</a:t>
            </a:fld>
            <a:endParaRPr lang="en-GB"/>
          </a:p>
        </p:txBody>
      </p:sp>
      <p:sp>
        <p:nvSpPr>
          <p:cNvPr id="2" name="Title 1"/>
          <p:cNvSpPr>
            <a:spLocks noGrp="1"/>
          </p:cNvSpPr>
          <p:nvPr>
            <p:ph type="title" idx="4294967295"/>
          </p:nvPr>
        </p:nvSpPr>
        <p:spPr>
          <a:xfrm>
            <a:off x="0" y="973138"/>
            <a:ext cx="8761413" cy="708025"/>
          </a:xfrm>
        </p:spPr>
        <p:txBody>
          <a:bodyPr/>
          <a:lstStyle/>
          <a:p>
            <a:r>
              <a:rPr lang="en-GB" dirty="0"/>
              <a:t>Flowchart Examples</a:t>
            </a:r>
          </a:p>
        </p:txBody>
      </p:sp>
      <p:sp>
        <p:nvSpPr>
          <p:cNvPr id="3" name="Content Placeholder 2"/>
          <p:cNvSpPr>
            <a:spLocks noGrp="1"/>
          </p:cNvSpPr>
          <p:nvPr>
            <p:ph idx="4294967295"/>
          </p:nvPr>
        </p:nvSpPr>
        <p:spPr>
          <a:xfrm>
            <a:off x="116541" y="254468"/>
            <a:ext cx="8826500" cy="3416300"/>
          </a:xfrm>
        </p:spPr>
        <p:txBody>
          <a:bodyPr/>
          <a:lstStyle/>
          <a:p>
            <a:r>
              <a:rPr lang="en-GB" b="1" dirty="0"/>
              <a:t>2. Find the largest among three different numbers entered by the user.</a:t>
            </a:r>
            <a:endParaRPr lang="en-GB" dirty="0"/>
          </a:p>
        </p:txBody>
      </p:sp>
      <p:pic>
        <p:nvPicPr>
          <p:cNvPr id="6" name="Picture 5"/>
          <p:cNvPicPr>
            <a:picLocks noChangeAspect="1"/>
          </p:cNvPicPr>
          <p:nvPr/>
        </p:nvPicPr>
        <p:blipFill>
          <a:blip r:embed="rId2"/>
          <a:stretch>
            <a:fillRect/>
          </a:stretch>
        </p:blipFill>
        <p:spPr>
          <a:xfrm>
            <a:off x="80682" y="824752"/>
            <a:ext cx="8211671" cy="5908639"/>
          </a:xfrm>
          <a:prstGeom prst="rect">
            <a:avLst/>
          </a:prstGeom>
        </p:spPr>
      </p:pic>
    </p:spTree>
    <p:extLst>
      <p:ext uri="{BB962C8B-B14F-4D97-AF65-F5344CB8AC3E}">
        <p14:creationId xmlns:p14="http://schemas.microsoft.com/office/powerpoint/2010/main" val="2763622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a:t>
            </a:r>
          </a:p>
        </p:txBody>
      </p:sp>
      <p:sp>
        <p:nvSpPr>
          <p:cNvPr id="3" name="Content Placeholder 2"/>
          <p:cNvSpPr>
            <a:spLocks noGrp="1"/>
          </p:cNvSpPr>
          <p:nvPr>
            <p:ph idx="1"/>
          </p:nvPr>
        </p:nvSpPr>
        <p:spPr/>
        <p:txBody>
          <a:bodyPr/>
          <a:lstStyle/>
          <a:p>
            <a:r>
              <a:rPr lang="en-GB" dirty="0"/>
              <a:t>Download Python from </a:t>
            </a:r>
            <a:r>
              <a:rPr lang="en-GB" dirty="0">
                <a:hlinkClick r:id="rId2"/>
              </a:rPr>
              <a:t>https://www.python.org/</a:t>
            </a:r>
            <a:r>
              <a:rPr lang="en-GB" dirty="0"/>
              <a:t>.</a:t>
            </a:r>
          </a:p>
          <a:p>
            <a:r>
              <a:rPr lang="en-GB" dirty="0"/>
              <a:t>Python is a popular programming language.</a:t>
            </a:r>
          </a:p>
        </p:txBody>
      </p:sp>
      <p:sp>
        <p:nvSpPr>
          <p:cNvPr id="4" name="Slide Number Placeholder 3"/>
          <p:cNvSpPr>
            <a:spLocks noGrp="1"/>
          </p:cNvSpPr>
          <p:nvPr>
            <p:ph type="sldNum" sz="quarter" idx="12"/>
          </p:nvPr>
        </p:nvSpPr>
        <p:spPr/>
        <p:txBody>
          <a:bodyPr/>
          <a:lstStyle/>
          <a:p>
            <a:fld id="{FA2D1EA5-6C4D-41B9-8455-CC57AC805A4E}" type="slidenum">
              <a:rPr lang="en-GB" smtClean="0"/>
              <a:t>26</a:t>
            </a:fld>
            <a:endParaRPr lang="en-GB"/>
          </a:p>
        </p:txBody>
      </p:sp>
    </p:spTree>
    <p:extLst>
      <p:ext uri="{BB962C8B-B14F-4D97-AF65-F5344CB8AC3E}">
        <p14:creationId xmlns:p14="http://schemas.microsoft.com/office/powerpoint/2010/main" val="4254635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Python Indentation</a:t>
            </a:r>
          </a:p>
        </p:txBody>
      </p:sp>
      <p:pic>
        <p:nvPicPr>
          <p:cNvPr id="5" name="Content Placeholder 4"/>
          <p:cNvPicPr>
            <a:picLocks noGrp="1" noChangeAspect="1"/>
          </p:cNvPicPr>
          <p:nvPr>
            <p:ph idx="1"/>
          </p:nvPr>
        </p:nvPicPr>
        <p:blipFill>
          <a:blip r:embed="rId2"/>
          <a:stretch>
            <a:fillRect/>
          </a:stretch>
        </p:blipFill>
        <p:spPr>
          <a:xfrm>
            <a:off x="555065" y="2505719"/>
            <a:ext cx="10796592" cy="3043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FA2D1EA5-6C4D-41B9-8455-CC57AC805A4E}" type="slidenum">
              <a:rPr lang="en-GB" smtClean="0"/>
              <a:t>27</a:t>
            </a:fld>
            <a:endParaRPr lang="en-GB"/>
          </a:p>
        </p:txBody>
      </p:sp>
    </p:spTree>
    <p:extLst>
      <p:ext uri="{BB962C8B-B14F-4D97-AF65-F5344CB8AC3E}">
        <p14:creationId xmlns:p14="http://schemas.microsoft.com/office/powerpoint/2010/main" val="2241316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Python Comments</a:t>
            </a:r>
          </a:p>
        </p:txBody>
      </p:sp>
      <p:sp>
        <p:nvSpPr>
          <p:cNvPr id="2" name="Slide Number Placeholder 1"/>
          <p:cNvSpPr>
            <a:spLocks noGrp="1"/>
          </p:cNvSpPr>
          <p:nvPr>
            <p:ph type="sldNum" sz="quarter" idx="12"/>
          </p:nvPr>
        </p:nvSpPr>
        <p:spPr/>
        <p:txBody>
          <a:bodyPr/>
          <a:lstStyle/>
          <a:p>
            <a:fld id="{FA2D1EA5-6C4D-41B9-8455-CC57AC805A4E}" type="slidenum">
              <a:rPr lang="en-GB" smtClean="0"/>
              <a:t>28</a:t>
            </a:fld>
            <a:endParaRPr lang="en-GB"/>
          </a:p>
        </p:txBody>
      </p:sp>
      <p:sp>
        <p:nvSpPr>
          <p:cNvPr id="4" name="Content Placeholder 3"/>
          <p:cNvSpPr>
            <a:spLocks noGrp="1"/>
          </p:cNvSpPr>
          <p:nvPr>
            <p:ph idx="1"/>
          </p:nvPr>
        </p:nvSpPr>
        <p:spPr/>
        <p:txBody>
          <a:bodyPr/>
          <a:lstStyle/>
          <a:p>
            <a:r>
              <a:rPr lang="en-GB" dirty="0"/>
              <a:t>Comments can be used to explain Python code.</a:t>
            </a:r>
          </a:p>
          <a:p>
            <a:r>
              <a:rPr lang="en-GB" dirty="0"/>
              <a:t>Comments can be used to make the code more readable.</a:t>
            </a:r>
          </a:p>
          <a:p>
            <a:r>
              <a:rPr lang="en-GB" dirty="0"/>
              <a:t>Comments can be used to prevent execution when testing code.</a:t>
            </a:r>
          </a:p>
          <a:p>
            <a:pPr marL="0" indent="0">
              <a:buNone/>
            </a:pPr>
            <a:endParaRPr lang="en-GB" dirty="0"/>
          </a:p>
        </p:txBody>
      </p:sp>
      <p:pic>
        <p:nvPicPr>
          <p:cNvPr id="6" name="Picture 5"/>
          <p:cNvPicPr>
            <a:picLocks noChangeAspect="1"/>
          </p:cNvPicPr>
          <p:nvPr/>
        </p:nvPicPr>
        <p:blipFill>
          <a:blip r:embed="rId2"/>
          <a:stretch>
            <a:fillRect/>
          </a:stretch>
        </p:blipFill>
        <p:spPr>
          <a:xfrm>
            <a:off x="312027" y="3997754"/>
            <a:ext cx="11610975" cy="1724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0549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 Arithmetic Operators</a:t>
            </a:r>
          </a:p>
        </p:txBody>
      </p:sp>
      <p:pic>
        <p:nvPicPr>
          <p:cNvPr id="5" name="Content Placeholder 4"/>
          <p:cNvPicPr>
            <a:picLocks noGrp="1" noChangeAspect="1"/>
          </p:cNvPicPr>
          <p:nvPr>
            <p:ph idx="1"/>
          </p:nvPr>
        </p:nvPicPr>
        <p:blipFill>
          <a:blip r:embed="rId2"/>
          <a:stretch>
            <a:fillRect/>
          </a:stretch>
        </p:blipFill>
        <p:spPr>
          <a:xfrm>
            <a:off x="817581" y="2556994"/>
            <a:ext cx="10635172" cy="2638950"/>
          </a:xfrm>
          <a:prstGeom prst="rect">
            <a:avLst/>
          </a:prstGeom>
        </p:spPr>
      </p:pic>
      <p:sp>
        <p:nvSpPr>
          <p:cNvPr id="4" name="Slide Number Placeholder 3"/>
          <p:cNvSpPr>
            <a:spLocks noGrp="1"/>
          </p:cNvSpPr>
          <p:nvPr>
            <p:ph type="sldNum" sz="quarter" idx="12"/>
          </p:nvPr>
        </p:nvSpPr>
        <p:spPr/>
        <p:txBody>
          <a:bodyPr/>
          <a:lstStyle/>
          <a:p>
            <a:fld id="{FA2D1EA5-6C4D-41B9-8455-CC57AC805A4E}" type="slidenum">
              <a:rPr lang="en-GB" smtClean="0"/>
              <a:t>29</a:t>
            </a:fld>
            <a:endParaRPr lang="en-GB"/>
          </a:p>
        </p:txBody>
      </p:sp>
      <p:cxnSp>
        <p:nvCxnSpPr>
          <p:cNvPr id="7" name="Straight Arrow Connector 6"/>
          <p:cNvCxnSpPr/>
          <p:nvPr/>
        </p:nvCxnSpPr>
        <p:spPr>
          <a:xfrm flipH="1" flipV="1">
            <a:off x="4077148" y="4970034"/>
            <a:ext cx="365760" cy="1237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120179" y="6228677"/>
            <a:ext cx="1538343" cy="473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Remainder</a:t>
            </a:r>
          </a:p>
        </p:txBody>
      </p:sp>
    </p:spTree>
    <p:extLst>
      <p:ext uri="{BB962C8B-B14F-4D97-AF65-F5344CB8AC3E}">
        <p14:creationId xmlns:p14="http://schemas.microsoft.com/office/powerpoint/2010/main" val="289418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Computational Thinking</a:t>
            </a:r>
          </a:p>
        </p:txBody>
      </p:sp>
      <p:sp>
        <p:nvSpPr>
          <p:cNvPr id="3" name="Content Placeholder 2"/>
          <p:cNvSpPr>
            <a:spLocks noGrp="1"/>
          </p:cNvSpPr>
          <p:nvPr>
            <p:ph idx="1"/>
          </p:nvPr>
        </p:nvSpPr>
        <p:spPr>
          <a:xfrm>
            <a:off x="751543" y="2585571"/>
            <a:ext cx="8825659" cy="3416300"/>
          </a:xfrm>
        </p:spPr>
        <p:txBody>
          <a:bodyPr>
            <a:normAutofit/>
          </a:bodyPr>
          <a:lstStyle/>
          <a:p>
            <a:pPr algn="just">
              <a:lnSpc>
                <a:spcPct val="150000"/>
              </a:lnSpc>
            </a:pPr>
            <a:r>
              <a:rPr lang="en-GB" dirty="0"/>
              <a:t>Computational thinking is the step that comes before programming. It’s the process of breaking down a problem into simple enough steps that even a computer would understand. </a:t>
            </a:r>
          </a:p>
          <a:p>
            <a:pPr algn="just">
              <a:lnSpc>
                <a:spcPct val="150000"/>
              </a:lnSpc>
            </a:pPr>
            <a:r>
              <a:rPr lang="en-GB" dirty="0"/>
              <a:t>Computational thinking allows us to take a complex problem, understand what the problem is and develop possible solutions. We can then present these solutions in a way that a computer, a human, or both, can understand.</a:t>
            </a:r>
          </a:p>
        </p:txBody>
      </p:sp>
      <p:sp>
        <p:nvSpPr>
          <p:cNvPr id="4" name="Slide Number Placeholder 3"/>
          <p:cNvSpPr>
            <a:spLocks noGrp="1"/>
          </p:cNvSpPr>
          <p:nvPr>
            <p:ph type="sldNum" sz="quarter" idx="12"/>
          </p:nvPr>
        </p:nvSpPr>
        <p:spPr/>
        <p:txBody>
          <a:bodyPr/>
          <a:lstStyle/>
          <a:p>
            <a:fld id="{FA2D1EA5-6C4D-41B9-8455-CC57AC805A4E}" type="slidenum">
              <a:rPr lang="en-GB" smtClean="0"/>
              <a:t>3</a:t>
            </a:fld>
            <a:endParaRPr lang="en-GB"/>
          </a:p>
        </p:txBody>
      </p:sp>
      <p:pic>
        <p:nvPicPr>
          <p:cNvPr id="2050" name="Picture 2" descr="Computational Thinking in K-12 Education - CSpathsha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2040" y="4374775"/>
            <a:ext cx="2474148" cy="234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07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 precedence of operators</a:t>
            </a:r>
          </a:p>
        </p:txBody>
      </p:sp>
      <p:sp>
        <p:nvSpPr>
          <p:cNvPr id="3" name="Content Placeholder 2"/>
          <p:cNvSpPr>
            <a:spLocks noGrp="1"/>
          </p:cNvSpPr>
          <p:nvPr>
            <p:ph idx="1"/>
          </p:nvPr>
        </p:nvSpPr>
        <p:spPr/>
        <p:txBody>
          <a:bodyPr/>
          <a:lstStyle/>
          <a:p>
            <a:pPr fontAlgn="base"/>
            <a:r>
              <a:rPr lang="en-GB" dirty="0"/>
              <a:t>You might have heard about the </a:t>
            </a:r>
            <a:r>
              <a:rPr lang="en-GB" b="1" dirty="0"/>
              <a:t>BODMAS rule</a:t>
            </a:r>
            <a:r>
              <a:rPr lang="en-GB" dirty="0"/>
              <a:t> in your school’s mathematics class. Python also uses a similar type of rule known as </a:t>
            </a:r>
            <a:r>
              <a:rPr lang="en-GB" b="1" dirty="0"/>
              <a:t>PEMDAS</a:t>
            </a:r>
            <a:r>
              <a:rPr lang="en-GB" dirty="0"/>
              <a:t>.</a:t>
            </a:r>
          </a:p>
          <a:p>
            <a:pPr fontAlgn="base"/>
            <a:r>
              <a:rPr lang="en-GB" b="1" dirty="0"/>
              <a:t>P –</a:t>
            </a:r>
            <a:r>
              <a:rPr lang="en-GB" dirty="0"/>
              <a:t> Parentheses</a:t>
            </a:r>
            <a:br>
              <a:rPr lang="en-GB" dirty="0"/>
            </a:br>
            <a:r>
              <a:rPr lang="en-GB" b="1" dirty="0"/>
              <a:t>E –</a:t>
            </a:r>
            <a:r>
              <a:rPr lang="en-GB" dirty="0"/>
              <a:t> Exponentiation</a:t>
            </a:r>
            <a:br>
              <a:rPr lang="en-GB" dirty="0"/>
            </a:br>
            <a:r>
              <a:rPr lang="en-GB" b="1" dirty="0"/>
              <a:t>M –</a:t>
            </a:r>
            <a:r>
              <a:rPr lang="en-GB" dirty="0"/>
              <a:t> Multiplication</a:t>
            </a:r>
            <a:br>
              <a:rPr lang="en-GB" dirty="0"/>
            </a:br>
            <a:r>
              <a:rPr lang="en-GB" b="1" dirty="0"/>
              <a:t>D –</a:t>
            </a:r>
            <a:r>
              <a:rPr lang="en-GB" dirty="0"/>
              <a:t> Division</a:t>
            </a:r>
            <a:br>
              <a:rPr lang="en-GB" dirty="0"/>
            </a:br>
            <a:r>
              <a:rPr lang="en-GB" b="1" dirty="0"/>
              <a:t>A –</a:t>
            </a:r>
            <a:r>
              <a:rPr lang="en-GB" dirty="0"/>
              <a:t> Addition</a:t>
            </a:r>
            <a:br>
              <a:rPr lang="en-GB" dirty="0"/>
            </a:br>
            <a:r>
              <a:rPr lang="en-GB" b="1" dirty="0"/>
              <a:t>S –</a:t>
            </a:r>
            <a:r>
              <a:rPr lang="en-GB" dirty="0"/>
              <a:t> Subtraction</a:t>
            </a:r>
          </a:p>
          <a:p>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30</a:t>
            </a:fld>
            <a:endParaRPr lang="en-GB"/>
          </a:p>
        </p:txBody>
      </p:sp>
    </p:spTree>
    <p:extLst>
      <p:ext uri="{BB962C8B-B14F-4D97-AF65-F5344CB8AC3E}">
        <p14:creationId xmlns:p14="http://schemas.microsoft.com/office/powerpoint/2010/main" val="379498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 precedence of operators</a:t>
            </a:r>
          </a:p>
        </p:txBody>
      </p:sp>
      <p:sp>
        <p:nvSpPr>
          <p:cNvPr id="3" name="Content Placeholder 2"/>
          <p:cNvSpPr>
            <a:spLocks noGrp="1"/>
          </p:cNvSpPr>
          <p:nvPr>
            <p:ph idx="1"/>
          </p:nvPr>
        </p:nvSpPr>
        <p:spPr/>
        <p:txBody>
          <a:bodyPr/>
          <a:lstStyle/>
          <a:p>
            <a:r>
              <a:rPr lang="en-GB" dirty="0"/>
              <a:t>Evaluate this expression: ((((6+4)*2)-10)//2)-4*2</a:t>
            </a:r>
          </a:p>
        </p:txBody>
      </p:sp>
      <p:sp>
        <p:nvSpPr>
          <p:cNvPr id="4" name="Slide Number Placeholder 3"/>
          <p:cNvSpPr>
            <a:spLocks noGrp="1"/>
          </p:cNvSpPr>
          <p:nvPr>
            <p:ph type="sldNum" sz="quarter" idx="12"/>
          </p:nvPr>
        </p:nvSpPr>
        <p:spPr/>
        <p:txBody>
          <a:bodyPr/>
          <a:lstStyle/>
          <a:p>
            <a:fld id="{FA2D1EA5-6C4D-41B9-8455-CC57AC805A4E}" type="slidenum">
              <a:rPr lang="en-GB" smtClean="0"/>
              <a:t>31</a:t>
            </a:fld>
            <a:endParaRPr lang="en-GB"/>
          </a:p>
        </p:txBody>
      </p:sp>
      <p:sp>
        <p:nvSpPr>
          <p:cNvPr id="5" name="Rounded Rectangular Callout 4"/>
          <p:cNvSpPr/>
          <p:nvPr/>
        </p:nvSpPr>
        <p:spPr>
          <a:xfrm>
            <a:off x="8050924" y="3878317"/>
            <a:ext cx="2228193" cy="103001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7873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Parameter</a:t>
            </a:r>
          </a:p>
        </p:txBody>
      </p:sp>
      <p:sp>
        <p:nvSpPr>
          <p:cNvPr id="3" name="Content Placeholder 2"/>
          <p:cNvSpPr>
            <a:spLocks noGrp="1"/>
          </p:cNvSpPr>
          <p:nvPr>
            <p:ph idx="1"/>
          </p:nvPr>
        </p:nvSpPr>
        <p:spPr/>
        <p:txBody>
          <a:bodyPr>
            <a:normAutofit/>
          </a:bodyPr>
          <a:lstStyle/>
          <a:p>
            <a:pPr algn="just">
              <a:lnSpc>
                <a:spcPct val="150000"/>
              </a:lnSpc>
            </a:pPr>
            <a:r>
              <a:rPr lang="en-GB" dirty="0"/>
              <a:t>A parameter is the variable listed inside the parentheses in the function definition. Parameters identify values that are passed into a function. For example, a function to add two numbers might have two parameters.</a:t>
            </a:r>
          </a:p>
          <a:p>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32</a:t>
            </a:fld>
            <a:endParaRPr lang="en-GB"/>
          </a:p>
        </p:txBody>
      </p:sp>
      <p:pic>
        <p:nvPicPr>
          <p:cNvPr id="5" name="Picture 4"/>
          <p:cNvPicPr>
            <a:picLocks noChangeAspect="1"/>
          </p:cNvPicPr>
          <p:nvPr/>
        </p:nvPicPr>
        <p:blipFill rotWithShape="1">
          <a:blip r:embed="rId2"/>
          <a:srcRect b="48988"/>
          <a:stretch/>
        </p:blipFill>
        <p:spPr>
          <a:xfrm>
            <a:off x="4420585" y="4119234"/>
            <a:ext cx="4891580" cy="2117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7758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a:t>
            </a:r>
          </a:p>
        </p:txBody>
      </p:sp>
      <p:sp>
        <p:nvSpPr>
          <p:cNvPr id="3" name="Content Placeholder 2"/>
          <p:cNvSpPr>
            <a:spLocks noGrp="1"/>
          </p:cNvSpPr>
          <p:nvPr>
            <p:ph idx="1"/>
          </p:nvPr>
        </p:nvSpPr>
        <p:spPr/>
        <p:txBody>
          <a:bodyPr/>
          <a:lstStyle/>
          <a:p>
            <a:pPr algn="just">
              <a:lnSpc>
                <a:spcPct val="150000"/>
              </a:lnSpc>
            </a:pPr>
            <a:r>
              <a:rPr lang="en-GB" dirty="0"/>
              <a:t>Variables are a placeholder to store values. In Python, variables need not be declared or defined in advance, as is the case in many other programming languages. To create a variable, you just assign it a value and then start using it. Assignment is done with a single equals sign (=):</a:t>
            </a:r>
          </a:p>
        </p:txBody>
      </p:sp>
      <p:sp>
        <p:nvSpPr>
          <p:cNvPr id="4" name="Slide Number Placeholder 3"/>
          <p:cNvSpPr>
            <a:spLocks noGrp="1"/>
          </p:cNvSpPr>
          <p:nvPr>
            <p:ph type="sldNum" sz="quarter" idx="12"/>
          </p:nvPr>
        </p:nvSpPr>
        <p:spPr/>
        <p:txBody>
          <a:bodyPr/>
          <a:lstStyle/>
          <a:p>
            <a:fld id="{FA2D1EA5-6C4D-41B9-8455-CC57AC805A4E}" type="slidenum">
              <a:rPr lang="en-GB" smtClean="0"/>
              <a:t>33</a:t>
            </a:fld>
            <a:endParaRPr lang="en-GB"/>
          </a:p>
        </p:txBody>
      </p:sp>
      <p:pic>
        <p:nvPicPr>
          <p:cNvPr id="6" name="Picture 5"/>
          <p:cNvPicPr>
            <a:picLocks noChangeAspect="1"/>
          </p:cNvPicPr>
          <p:nvPr/>
        </p:nvPicPr>
        <p:blipFill>
          <a:blip r:embed="rId2"/>
          <a:stretch>
            <a:fillRect/>
          </a:stretch>
        </p:blipFill>
        <p:spPr>
          <a:xfrm>
            <a:off x="1605947" y="4581031"/>
            <a:ext cx="3514725" cy="164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stretch>
            <a:fillRect/>
          </a:stretch>
        </p:blipFill>
        <p:spPr>
          <a:xfrm>
            <a:off x="5728466" y="4536363"/>
            <a:ext cx="3257550"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2079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Output Variables</a:t>
            </a:r>
          </a:p>
        </p:txBody>
      </p:sp>
      <p:sp>
        <p:nvSpPr>
          <p:cNvPr id="3" name="Content Placeholder 2"/>
          <p:cNvSpPr>
            <a:spLocks noGrp="1"/>
          </p:cNvSpPr>
          <p:nvPr>
            <p:ph idx="1"/>
          </p:nvPr>
        </p:nvSpPr>
        <p:spPr/>
        <p:txBody>
          <a:bodyPr/>
          <a:lstStyle/>
          <a:p>
            <a:r>
              <a:rPr lang="en-GB" dirty="0"/>
              <a:t>The Python print statement is often used to output variables.</a:t>
            </a:r>
          </a:p>
          <a:p>
            <a:endParaRPr lang="en-GB" dirty="0"/>
          </a:p>
          <a:p>
            <a:r>
              <a:rPr lang="en-GB" dirty="0"/>
              <a:t>To combine both text and a variable, Python uses the + character:</a:t>
            </a:r>
          </a:p>
          <a:p>
            <a:pPr marL="0" indent="0">
              <a:buNone/>
            </a:pP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34</a:t>
            </a:fld>
            <a:endParaRPr lang="en-GB"/>
          </a:p>
        </p:txBody>
      </p:sp>
      <p:pic>
        <p:nvPicPr>
          <p:cNvPr id="6" name="Picture 5"/>
          <p:cNvPicPr>
            <a:picLocks noChangeAspect="1"/>
          </p:cNvPicPr>
          <p:nvPr/>
        </p:nvPicPr>
        <p:blipFill>
          <a:blip r:embed="rId2"/>
          <a:stretch>
            <a:fillRect/>
          </a:stretch>
        </p:blipFill>
        <p:spPr>
          <a:xfrm>
            <a:off x="1395845" y="4152899"/>
            <a:ext cx="3240129" cy="1776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4727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Types</a:t>
            </a:r>
          </a:p>
        </p:txBody>
      </p:sp>
      <p:sp>
        <p:nvSpPr>
          <p:cNvPr id="3" name="Content Placeholder 2"/>
          <p:cNvSpPr>
            <a:spLocks noGrp="1"/>
          </p:cNvSpPr>
          <p:nvPr>
            <p:ph idx="1"/>
          </p:nvPr>
        </p:nvSpPr>
        <p:spPr>
          <a:xfrm>
            <a:off x="1154954" y="2369127"/>
            <a:ext cx="9970246" cy="3865417"/>
          </a:xfrm>
        </p:spPr>
        <p:txBody>
          <a:bodyPr>
            <a:normAutofit fontScale="92500" lnSpcReduction="20000"/>
          </a:bodyPr>
          <a:lstStyle/>
          <a:p>
            <a:pPr marL="0" indent="0">
              <a:buNone/>
            </a:pPr>
            <a:endParaRPr lang="en-GB" dirty="0"/>
          </a:p>
          <a:p>
            <a:r>
              <a:rPr lang="en-GB" dirty="0"/>
              <a:t>In programming, data type is an important concept.</a:t>
            </a:r>
          </a:p>
          <a:p>
            <a:endParaRPr lang="en-GB" dirty="0"/>
          </a:p>
          <a:p>
            <a:r>
              <a:rPr lang="en-GB" dirty="0"/>
              <a:t>Variables can store data of different types, and different types can do different things.</a:t>
            </a:r>
          </a:p>
          <a:p>
            <a:endParaRPr lang="en-GB" dirty="0"/>
          </a:p>
          <a:p>
            <a:r>
              <a:rPr lang="en-GB" dirty="0"/>
              <a:t>Python has the following data types built-in by default, in these categories:</a:t>
            </a:r>
          </a:p>
          <a:p>
            <a:endParaRPr lang="en-GB" dirty="0"/>
          </a:p>
          <a:p>
            <a:r>
              <a:rPr lang="en-GB" dirty="0"/>
              <a:t>Text Type:			</a:t>
            </a:r>
            <a:r>
              <a:rPr lang="en-GB" dirty="0" err="1"/>
              <a:t>str</a:t>
            </a:r>
            <a:endParaRPr lang="en-GB" dirty="0"/>
          </a:p>
          <a:p>
            <a:r>
              <a:rPr lang="en-GB" dirty="0"/>
              <a:t>Numeric Types:	</a:t>
            </a:r>
            <a:r>
              <a:rPr lang="en-GB" dirty="0" err="1"/>
              <a:t>int</a:t>
            </a:r>
            <a:r>
              <a:rPr lang="en-GB" dirty="0"/>
              <a:t>, float, complex</a:t>
            </a:r>
          </a:p>
          <a:p>
            <a:r>
              <a:rPr lang="en-GB" dirty="0"/>
              <a:t>Sequence Types:	list, tuple, range</a:t>
            </a:r>
          </a:p>
          <a:p>
            <a:r>
              <a:rPr lang="en-GB" dirty="0"/>
              <a:t>Boolean Type:		bool</a:t>
            </a:r>
          </a:p>
          <a:p>
            <a:pPr marL="0" indent="0">
              <a:buNone/>
            </a:pP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35</a:t>
            </a:fld>
            <a:endParaRPr lang="en-GB"/>
          </a:p>
        </p:txBody>
      </p:sp>
    </p:spTree>
    <p:extLst>
      <p:ext uri="{BB962C8B-B14F-4D97-AF65-F5344CB8AC3E}">
        <p14:creationId xmlns:p14="http://schemas.microsoft.com/office/powerpoint/2010/main" val="3889663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Setting the data type</a:t>
            </a:r>
          </a:p>
        </p:txBody>
      </p:sp>
      <p:sp>
        <p:nvSpPr>
          <p:cNvPr id="4" name="Slide Number Placeholder 3"/>
          <p:cNvSpPr>
            <a:spLocks noGrp="1"/>
          </p:cNvSpPr>
          <p:nvPr>
            <p:ph type="sldNum" sz="quarter" idx="12"/>
          </p:nvPr>
        </p:nvSpPr>
        <p:spPr/>
        <p:txBody>
          <a:bodyPr/>
          <a:lstStyle/>
          <a:p>
            <a:fld id="{FA2D1EA5-6C4D-41B9-8455-CC57AC805A4E}" type="slidenum">
              <a:rPr lang="en-GB" smtClean="0"/>
              <a:t>36</a:t>
            </a:fld>
            <a:endParaRPr lang="en-GB"/>
          </a:p>
        </p:txBody>
      </p:sp>
      <p:sp>
        <p:nvSpPr>
          <p:cNvPr id="6" name="Content Placeholder 5"/>
          <p:cNvSpPr>
            <a:spLocks noGrp="1"/>
          </p:cNvSpPr>
          <p:nvPr>
            <p:ph idx="1"/>
          </p:nvPr>
        </p:nvSpPr>
        <p:spPr/>
        <p:txBody>
          <a:bodyPr/>
          <a:lstStyle/>
          <a:p>
            <a:endParaRPr lang="en-GB"/>
          </a:p>
        </p:txBody>
      </p:sp>
      <p:pic>
        <p:nvPicPr>
          <p:cNvPr id="7" name="Picture 6"/>
          <p:cNvPicPr>
            <a:picLocks noChangeAspect="1"/>
          </p:cNvPicPr>
          <p:nvPr/>
        </p:nvPicPr>
        <p:blipFill rotWithShape="1">
          <a:blip r:embed="rId2"/>
          <a:srcRect b="65532"/>
          <a:stretch/>
        </p:blipFill>
        <p:spPr>
          <a:xfrm>
            <a:off x="868507" y="2899495"/>
            <a:ext cx="10039350" cy="2379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8884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Setting the data type</a:t>
            </a:r>
          </a:p>
        </p:txBody>
      </p:sp>
      <p:sp>
        <p:nvSpPr>
          <p:cNvPr id="4" name="Slide Number Placeholder 3"/>
          <p:cNvSpPr>
            <a:spLocks noGrp="1"/>
          </p:cNvSpPr>
          <p:nvPr>
            <p:ph type="sldNum" sz="quarter" idx="12"/>
          </p:nvPr>
        </p:nvSpPr>
        <p:spPr/>
        <p:txBody>
          <a:bodyPr/>
          <a:lstStyle/>
          <a:p>
            <a:fld id="{FA2D1EA5-6C4D-41B9-8455-CC57AC805A4E}" type="slidenum">
              <a:rPr lang="en-GB" smtClean="0"/>
              <a:t>37</a:t>
            </a:fld>
            <a:endParaRPr lang="en-GB"/>
          </a:p>
        </p:txBody>
      </p:sp>
      <p:sp>
        <p:nvSpPr>
          <p:cNvPr id="6" name="Content Placeholder 5"/>
          <p:cNvSpPr>
            <a:spLocks noGrp="1"/>
          </p:cNvSpPr>
          <p:nvPr>
            <p:ph idx="1"/>
          </p:nvPr>
        </p:nvSpPr>
        <p:spPr/>
        <p:txBody>
          <a:bodyPr/>
          <a:lstStyle/>
          <a:p>
            <a:endParaRPr lang="en-GB"/>
          </a:p>
        </p:txBody>
      </p:sp>
      <p:pic>
        <p:nvPicPr>
          <p:cNvPr id="3" name="Picture 2"/>
          <p:cNvPicPr>
            <a:picLocks noChangeAspect="1"/>
          </p:cNvPicPr>
          <p:nvPr/>
        </p:nvPicPr>
        <p:blipFill rotWithShape="1">
          <a:blip r:embed="rId2"/>
          <a:srcRect t="39984" b="42593"/>
          <a:stretch/>
        </p:blipFill>
        <p:spPr>
          <a:xfrm>
            <a:off x="772340" y="2810842"/>
            <a:ext cx="10039350" cy="1985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8769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 Strings</a:t>
            </a:r>
          </a:p>
        </p:txBody>
      </p:sp>
      <p:sp>
        <p:nvSpPr>
          <p:cNvPr id="3" name="Content Placeholder 2"/>
          <p:cNvSpPr>
            <a:spLocks noGrp="1"/>
          </p:cNvSpPr>
          <p:nvPr>
            <p:ph idx="1"/>
          </p:nvPr>
        </p:nvSpPr>
        <p:spPr/>
        <p:txBody>
          <a:bodyPr/>
          <a:lstStyle/>
          <a:p>
            <a:r>
              <a:rPr lang="en-GB" dirty="0"/>
              <a:t>Strings in python are surrounded by either single quotation marks, or double quotation marks.</a:t>
            </a:r>
          </a:p>
          <a:p>
            <a:endParaRPr lang="en-GB" dirty="0"/>
          </a:p>
          <a:p>
            <a:r>
              <a:rPr lang="en-GB" dirty="0"/>
              <a:t>'hello' is the same as "hello".</a:t>
            </a:r>
          </a:p>
          <a:p>
            <a:endParaRPr lang="en-GB" dirty="0"/>
          </a:p>
          <a:p>
            <a:r>
              <a:rPr lang="en-GB" dirty="0"/>
              <a:t>You can display a string literal with the print() function:</a:t>
            </a:r>
          </a:p>
        </p:txBody>
      </p:sp>
      <p:sp>
        <p:nvSpPr>
          <p:cNvPr id="4" name="Slide Number Placeholder 3"/>
          <p:cNvSpPr>
            <a:spLocks noGrp="1"/>
          </p:cNvSpPr>
          <p:nvPr>
            <p:ph type="sldNum" sz="quarter" idx="12"/>
          </p:nvPr>
        </p:nvSpPr>
        <p:spPr/>
        <p:txBody>
          <a:bodyPr/>
          <a:lstStyle/>
          <a:p>
            <a:fld id="{FA2D1EA5-6C4D-41B9-8455-CC57AC805A4E}" type="slidenum">
              <a:rPr lang="en-GB" smtClean="0"/>
              <a:t>38</a:t>
            </a:fld>
            <a:endParaRPr lang="en-GB"/>
          </a:p>
        </p:txBody>
      </p:sp>
      <p:pic>
        <p:nvPicPr>
          <p:cNvPr id="6" name="Picture 5"/>
          <p:cNvPicPr>
            <a:picLocks noChangeAspect="1"/>
          </p:cNvPicPr>
          <p:nvPr/>
        </p:nvPicPr>
        <p:blipFill>
          <a:blip r:embed="rId2"/>
          <a:stretch>
            <a:fillRect/>
          </a:stretch>
        </p:blipFill>
        <p:spPr>
          <a:xfrm>
            <a:off x="1391771" y="4987178"/>
            <a:ext cx="5105400" cy="1276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stretch>
            <a:fillRect/>
          </a:stretch>
        </p:blipFill>
        <p:spPr>
          <a:xfrm>
            <a:off x="6881588" y="4997823"/>
            <a:ext cx="2581275"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18615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 Lists</a:t>
            </a:r>
          </a:p>
        </p:txBody>
      </p:sp>
      <p:sp>
        <p:nvSpPr>
          <p:cNvPr id="3" name="Content Placeholder 2"/>
          <p:cNvSpPr>
            <a:spLocks noGrp="1"/>
          </p:cNvSpPr>
          <p:nvPr>
            <p:ph idx="1"/>
          </p:nvPr>
        </p:nvSpPr>
        <p:spPr/>
        <p:txBody>
          <a:bodyPr/>
          <a:lstStyle/>
          <a:p>
            <a:r>
              <a:rPr lang="en-GB" dirty="0"/>
              <a:t>Lists are used to store multiple items in a single variable.</a:t>
            </a:r>
          </a:p>
          <a:p>
            <a:r>
              <a:rPr lang="en-GB" dirty="0"/>
              <a:t>List items are ordered, changeable, and allow duplicate values.</a:t>
            </a:r>
          </a:p>
          <a:p>
            <a:r>
              <a:rPr lang="en-GB" dirty="0"/>
              <a:t>List items are indexed, the first item has index [0], the second item has index [1] etc.</a:t>
            </a:r>
          </a:p>
          <a:p>
            <a:r>
              <a:rPr lang="en-GB" dirty="0"/>
              <a:t>Lists are created using square brackets:</a:t>
            </a:r>
          </a:p>
          <a:p>
            <a:pPr marL="0" indent="0">
              <a:buNone/>
            </a:pPr>
            <a:endParaRPr lang="en-GB" dirty="0"/>
          </a:p>
          <a:p>
            <a:pPr marL="0" indent="0">
              <a:buNone/>
            </a:pPr>
            <a:br>
              <a:rPr lang="en-GB" dirty="0"/>
            </a:b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39</a:t>
            </a:fld>
            <a:endParaRPr lang="en-GB"/>
          </a:p>
        </p:txBody>
      </p:sp>
      <p:pic>
        <p:nvPicPr>
          <p:cNvPr id="6" name="Picture 5"/>
          <p:cNvPicPr>
            <a:picLocks noChangeAspect="1"/>
          </p:cNvPicPr>
          <p:nvPr/>
        </p:nvPicPr>
        <p:blipFill>
          <a:blip r:embed="rId2"/>
          <a:stretch>
            <a:fillRect/>
          </a:stretch>
        </p:blipFill>
        <p:spPr>
          <a:xfrm>
            <a:off x="1578292" y="4731403"/>
            <a:ext cx="3914775" cy="1590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1967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a:t>
            </a:r>
          </a:p>
        </p:txBody>
      </p:sp>
      <p:sp>
        <p:nvSpPr>
          <p:cNvPr id="3" name="Content Placeholder 2"/>
          <p:cNvSpPr>
            <a:spLocks noGrp="1"/>
          </p:cNvSpPr>
          <p:nvPr>
            <p:ph idx="1"/>
          </p:nvPr>
        </p:nvSpPr>
        <p:spPr/>
        <p:txBody>
          <a:bodyPr>
            <a:normAutofit/>
          </a:bodyPr>
          <a:lstStyle/>
          <a:p>
            <a:pPr algn="just">
              <a:lnSpc>
                <a:spcPct val="150000"/>
              </a:lnSpc>
            </a:pPr>
            <a:r>
              <a:rPr lang="en-GB" dirty="0"/>
              <a:t>A computer program is a collection of instructions that performs a specific task when executed by a computer. Most computer devices require programs to function properly. A computer program is usually written by a computer programmer in a programming language.</a:t>
            </a:r>
          </a:p>
        </p:txBody>
      </p:sp>
      <p:sp>
        <p:nvSpPr>
          <p:cNvPr id="4" name="Slide Number Placeholder 3"/>
          <p:cNvSpPr>
            <a:spLocks noGrp="1"/>
          </p:cNvSpPr>
          <p:nvPr>
            <p:ph type="sldNum" sz="quarter" idx="12"/>
          </p:nvPr>
        </p:nvSpPr>
        <p:spPr/>
        <p:txBody>
          <a:bodyPr/>
          <a:lstStyle/>
          <a:p>
            <a:fld id="{FA2D1EA5-6C4D-41B9-8455-CC57AC805A4E}" type="slidenum">
              <a:rPr lang="en-GB" smtClean="0"/>
              <a:t>4</a:t>
            </a:fld>
            <a:endParaRPr lang="en-GB"/>
          </a:p>
        </p:txBody>
      </p:sp>
      <p:pic>
        <p:nvPicPr>
          <p:cNvPr id="3074" name="Picture 2" descr="Program (computing) - definition of Program (computing) by The Free  Dic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3081" y="4248056"/>
            <a:ext cx="2267929" cy="184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161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Input from user</a:t>
            </a:r>
          </a:p>
        </p:txBody>
      </p:sp>
      <p:sp>
        <p:nvSpPr>
          <p:cNvPr id="3" name="Content Placeholder 2"/>
          <p:cNvSpPr>
            <a:spLocks noGrp="1"/>
          </p:cNvSpPr>
          <p:nvPr>
            <p:ph idx="1"/>
          </p:nvPr>
        </p:nvSpPr>
        <p:spPr/>
        <p:txBody>
          <a:bodyPr>
            <a:normAutofit/>
          </a:bodyPr>
          <a:lstStyle/>
          <a:p>
            <a:r>
              <a:rPr lang="en-GB" dirty="0"/>
              <a:t>Python user input from the keyboard can be read using the input() built-in function.</a:t>
            </a:r>
          </a:p>
          <a:p>
            <a:r>
              <a:rPr lang="en-GB" dirty="0"/>
              <a:t>The input from the user is read as a string and can be assigned to a variable.</a:t>
            </a:r>
          </a:p>
          <a:p>
            <a:r>
              <a:rPr lang="en-GB" dirty="0"/>
              <a:t>After entering the value from the keyboard, we have to press the “Enter” button. Then the input() function reads the value entered by the user.</a:t>
            </a:r>
          </a:p>
          <a:p>
            <a:r>
              <a:rPr lang="en-GB" dirty="0"/>
              <a:t>The program halts indefinitely for the user input. There is no option to provide timeout value.</a:t>
            </a:r>
          </a:p>
        </p:txBody>
      </p:sp>
      <p:sp>
        <p:nvSpPr>
          <p:cNvPr id="4" name="Slide Number Placeholder 3"/>
          <p:cNvSpPr>
            <a:spLocks noGrp="1"/>
          </p:cNvSpPr>
          <p:nvPr>
            <p:ph type="sldNum" sz="quarter" idx="12"/>
          </p:nvPr>
        </p:nvSpPr>
        <p:spPr/>
        <p:txBody>
          <a:bodyPr/>
          <a:lstStyle/>
          <a:p>
            <a:fld id="{FA2D1EA5-6C4D-41B9-8455-CC57AC805A4E}" type="slidenum">
              <a:rPr lang="en-GB" smtClean="0"/>
              <a:t>40</a:t>
            </a:fld>
            <a:endParaRPr lang="en-GB"/>
          </a:p>
        </p:txBody>
      </p:sp>
    </p:spTree>
    <p:extLst>
      <p:ext uri="{BB962C8B-B14F-4D97-AF65-F5344CB8AC3E}">
        <p14:creationId xmlns:p14="http://schemas.microsoft.com/office/powerpoint/2010/main" val="2032635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Input from user</a:t>
            </a:r>
          </a:p>
        </p:txBody>
      </p:sp>
      <p:sp>
        <p:nvSpPr>
          <p:cNvPr id="3" name="Content Placeholder 2"/>
          <p:cNvSpPr>
            <a:spLocks noGrp="1"/>
          </p:cNvSpPr>
          <p:nvPr>
            <p:ph idx="1"/>
          </p:nvPr>
        </p:nvSpPr>
        <p:spPr/>
        <p:txBody>
          <a:bodyPr>
            <a:normAutofit/>
          </a:bodyPr>
          <a:lstStyle/>
          <a:p>
            <a:r>
              <a:rPr lang="en-GB" dirty="0"/>
              <a:t>The following example asks for the username, and when you entered the username, it gets printed on the screen:</a:t>
            </a:r>
          </a:p>
          <a:p>
            <a:endParaRPr lang="en-GB" dirty="0"/>
          </a:p>
          <a:p>
            <a:endParaRPr lang="en-GB" dirty="0"/>
          </a:p>
          <a:p>
            <a:endParaRPr lang="en-GB" dirty="0"/>
          </a:p>
          <a:p>
            <a:endParaRPr lang="en-GB" dirty="0"/>
          </a:p>
          <a:p>
            <a:r>
              <a:rPr lang="en-GB" dirty="0"/>
              <a:t>Python stops executing when it comes to the input() function, and continues when the user has given some input.</a:t>
            </a:r>
          </a:p>
        </p:txBody>
      </p:sp>
      <p:sp>
        <p:nvSpPr>
          <p:cNvPr id="4" name="Slide Number Placeholder 3"/>
          <p:cNvSpPr>
            <a:spLocks noGrp="1"/>
          </p:cNvSpPr>
          <p:nvPr>
            <p:ph type="sldNum" sz="quarter" idx="12"/>
          </p:nvPr>
        </p:nvSpPr>
        <p:spPr/>
        <p:txBody>
          <a:bodyPr/>
          <a:lstStyle/>
          <a:p>
            <a:fld id="{FA2D1EA5-6C4D-41B9-8455-CC57AC805A4E}" type="slidenum">
              <a:rPr lang="en-GB" smtClean="0"/>
              <a:t>41</a:t>
            </a:fld>
            <a:endParaRPr lang="en-GB"/>
          </a:p>
        </p:txBody>
      </p:sp>
      <p:pic>
        <p:nvPicPr>
          <p:cNvPr id="5" name="Picture 4"/>
          <p:cNvPicPr>
            <a:picLocks noChangeAspect="1"/>
          </p:cNvPicPr>
          <p:nvPr/>
        </p:nvPicPr>
        <p:blipFill>
          <a:blip r:embed="rId2"/>
          <a:stretch>
            <a:fillRect/>
          </a:stretch>
        </p:blipFill>
        <p:spPr>
          <a:xfrm>
            <a:off x="1587874" y="3560669"/>
            <a:ext cx="4654810" cy="989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5436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Logic Test</a:t>
            </a:r>
          </a:p>
        </p:txBody>
      </p:sp>
      <p:sp>
        <p:nvSpPr>
          <p:cNvPr id="3" name="Content Placeholder 2"/>
          <p:cNvSpPr>
            <a:spLocks noGrp="1"/>
          </p:cNvSpPr>
          <p:nvPr>
            <p:ph idx="1"/>
          </p:nvPr>
        </p:nvSpPr>
        <p:spPr/>
        <p:txBody>
          <a:bodyPr/>
          <a:lstStyle/>
          <a:p>
            <a:r>
              <a:rPr lang="en-GB" dirty="0"/>
              <a:t>A </a:t>
            </a:r>
            <a:r>
              <a:rPr lang="en-GB" dirty="0" err="1"/>
              <a:t>boolean</a:t>
            </a:r>
            <a:r>
              <a:rPr lang="en-GB" dirty="0"/>
              <a:t> expression is an expression that results in a </a:t>
            </a:r>
            <a:r>
              <a:rPr lang="en-GB" dirty="0" err="1"/>
              <a:t>boolean</a:t>
            </a:r>
            <a:r>
              <a:rPr lang="en-GB" dirty="0"/>
              <a:t> value, that is, in a value of either true or false.</a:t>
            </a:r>
          </a:p>
          <a:p>
            <a:r>
              <a:rPr lang="en-GB" dirty="0"/>
              <a:t>There are six arithmetic tests that can be used to create </a:t>
            </a:r>
            <a:r>
              <a:rPr lang="en-GB" dirty="0" err="1"/>
              <a:t>boolean</a:t>
            </a:r>
            <a:r>
              <a:rPr lang="en-GB" dirty="0"/>
              <a:t> values:</a:t>
            </a:r>
          </a:p>
        </p:txBody>
      </p:sp>
      <p:sp>
        <p:nvSpPr>
          <p:cNvPr id="4" name="Slide Number Placeholder 3"/>
          <p:cNvSpPr>
            <a:spLocks noGrp="1"/>
          </p:cNvSpPr>
          <p:nvPr>
            <p:ph type="sldNum" sz="quarter" idx="12"/>
          </p:nvPr>
        </p:nvSpPr>
        <p:spPr/>
        <p:txBody>
          <a:bodyPr/>
          <a:lstStyle/>
          <a:p>
            <a:fld id="{FA2D1EA5-6C4D-41B9-8455-CC57AC805A4E}" type="slidenum">
              <a:rPr lang="en-GB" smtClean="0"/>
              <a:t>42</a:t>
            </a:fld>
            <a:endParaRPr lang="en-GB"/>
          </a:p>
        </p:txBody>
      </p:sp>
      <p:pic>
        <p:nvPicPr>
          <p:cNvPr id="6" name="Picture 5"/>
          <p:cNvPicPr>
            <a:picLocks noChangeAspect="1"/>
          </p:cNvPicPr>
          <p:nvPr/>
        </p:nvPicPr>
        <p:blipFill>
          <a:blip r:embed="rId2"/>
          <a:stretch>
            <a:fillRect/>
          </a:stretch>
        </p:blipFill>
        <p:spPr>
          <a:xfrm>
            <a:off x="1567927" y="3704048"/>
            <a:ext cx="3505200" cy="2505075"/>
          </a:xfrm>
          <a:prstGeom prst="rect">
            <a:avLst/>
          </a:prstGeom>
        </p:spPr>
      </p:pic>
    </p:spTree>
    <p:extLst>
      <p:ext uri="{BB962C8B-B14F-4D97-AF65-F5344CB8AC3E}">
        <p14:creationId xmlns:p14="http://schemas.microsoft.com/office/powerpoint/2010/main" val="527745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Logic Test</a:t>
            </a:r>
          </a:p>
        </p:txBody>
      </p:sp>
      <p:sp>
        <p:nvSpPr>
          <p:cNvPr id="3" name="Content Placeholder 2"/>
          <p:cNvSpPr>
            <a:spLocks noGrp="1"/>
          </p:cNvSpPr>
          <p:nvPr>
            <p:ph idx="1"/>
          </p:nvPr>
        </p:nvSpPr>
        <p:spPr/>
        <p:txBody>
          <a:bodyPr/>
          <a:lstStyle/>
          <a:p>
            <a:r>
              <a:rPr lang="en-GB" dirty="0"/>
              <a:t>A </a:t>
            </a:r>
            <a:r>
              <a:rPr lang="en-GB" dirty="0" err="1"/>
              <a:t>boolean</a:t>
            </a:r>
            <a:r>
              <a:rPr lang="en-GB" dirty="0"/>
              <a:t> expression is an expression that results in a </a:t>
            </a:r>
            <a:r>
              <a:rPr lang="en-GB" dirty="0" err="1"/>
              <a:t>boolean</a:t>
            </a:r>
            <a:r>
              <a:rPr lang="en-GB" dirty="0"/>
              <a:t> value, that is, in a value of either true or false. The output of the expression depends on the logic test (the condition to be checked by the program). For example if the user’s age is greater than or equal (&gt;=) to 18 then he can drive, else if not he cannot drive.</a:t>
            </a:r>
          </a:p>
          <a:p>
            <a:r>
              <a:rPr lang="en-GB" dirty="0"/>
              <a:t>There are six arithmetic tests that can be used to create </a:t>
            </a:r>
            <a:r>
              <a:rPr lang="en-GB" dirty="0" err="1"/>
              <a:t>boolean</a:t>
            </a:r>
            <a:r>
              <a:rPr lang="en-GB" dirty="0"/>
              <a:t> values:</a:t>
            </a:r>
          </a:p>
        </p:txBody>
      </p:sp>
      <p:sp>
        <p:nvSpPr>
          <p:cNvPr id="4" name="Slide Number Placeholder 3"/>
          <p:cNvSpPr>
            <a:spLocks noGrp="1"/>
          </p:cNvSpPr>
          <p:nvPr>
            <p:ph type="sldNum" sz="quarter" idx="12"/>
          </p:nvPr>
        </p:nvSpPr>
        <p:spPr/>
        <p:txBody>
          <a:bodyPr/>
          <a:lstStyle/>
          <a:p>
            <a:fld id="{FA2D1EA5-6C4D-41B9-8455-CC57AC805A4E}" type="slidenum">
              <a:rPr lang="en-GB" smtClean="0"/>
              <a:t>43</a:t>
            </a:fld>
            <a:endParaRPr lang="en-GB"/>
          </a:p>
        </p:txBody>
      </p:sp>
      <p:pic>
        <p:nvPicPr>
          <p:cNvPr id="6" name="Picture 5"/>
          <p:cNvPicPr>
            <a:picLocks noChangeAspect="1"/>
          </p:cNvPicPr>
          <p:nvPr/>
        </p:nvPicPr>
        <p:blipFill>
          <a:blip r:embed="rId2"/>
          <a:stretch>
            <a:fillRect/>
          </a:stretch>
        </p:blipFill>
        <p:spPr>
          <a:xfrm>
            <a:off x="8776137" y="4471847"/>
            <a:ext cx="3118203" cy="2228498"/>
          </a:xfrm>
          <a:prstGeom prst="rect">
            <a:avLst/>
          </a:prstGeom>
        </p:spPr>
      </p:pic>
    </p:spTree>
    <p:extLst>
      <p:ext uri="{BB962C8B-B14F-4D97-AF65-F5344CB8AC3E}">
        <p14:creationId xmlns:p14="http://schemas.microsoft.com/office/powerpoint/2010/main" val="202867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 Values</a:t>
            </a:r>
          </a:p>
        </p:txBody>
      </p:sp>
      <p:sp>
        <p:nvSpPr>
          <p:cNvPr id="4" name="Slide Number Placeholder 3"/>
          <p:cNvSpPr>
            <a:spLocks noGrp="1"/>
          </p:cNvSpPr>
          <p:nvPr>
            <p:ph type="sldNum" sz="quarter" idx="12"/>
          </p:nvPr>
        </p:nvSpPr>
        <p:spPr/>
        <p:txBody>
          <a:bodyPr/>
          <a:lstStyle/>
          <a:p>
            <a:fld id="{FA2D1EA5-6C4D-41B9-8455-CC57AC805A4E}" type="slidenum">
              <a:rPr lang="en-GB" smtClean="0"/>
              <a:t>44</a:t>
            </a:fld>
            <a:endParaRPr lang="en-GB"/>
          </a:p>
        </p:txBody>
      </p:sp>
      <p:sp>
        <p:nvSpPr>
          <p:cNvPr id="6" name="Rectangle 1"/>
          <p:cNvSpPr>
            <a:spLocks noChangeArrowheads="1"/>
          </p:cNvSpPr>
          <p:nvPr/>
        </p:nvSpPr>
        <p:spPr bwMode="auto">
          <a:xfrm>
            <a:off x="751057" y="2645132"/>
            <a:ext cx="938590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altLang="en-US" dirty="0">
                <a:solidFill>
                  <a:srgbClr val="000000"/>
                </a:solidFill>
                <a:latin typeface="Times New Roman" panose="02020603050405020304" pitchFamily="18" charset="0"/>
                <a:cs typeface="Times New Roman" panose="02020603050405020304" pitchFamily="18" charset="0"/>
              </a:rPr>
              <a:t>In programming you often need to know if an expression is True or False.</a:t>
            </a:r>
          </a:p>
          <a:p>
            <a:pPr lvl="0" eaLnBrk="0" fontAlgn="base" hangingPunct="0">
              <a:spcBef>
                <a:spcPct val="0"/>
              </a:spcBef>
              <a:spcAft>
                <a:spcPct val="0"/>
              </a:spcAft>
            </a:pPr>
            <a:endParaRPr lang="en-GB" altLang="en-US" dirty="0">
              <a:solidFill>
                <a:srgbClr val="0000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GB" altLang="en-US" dirty="0">
                <a:solidFill>
                  <a:srgbClr val="000000"/>
                </a:solidFill>
                <a:latin typeface="Times New Roman" panose="02020603050405020304" pitchFamily="18" charset="0"/>
                <a:cs typeface="Times New Roman" panose="02020603050405020304" pitchFamily="18" charset="0"/>
              </a:rPr>
              <a:t>You can evaluate any expression in Python, and get one of two answers, True or False.</a:t>
            </a:r>
          </a:p>
          <a:p>
            <a:pPr lvl="0" eaLnBrk="0" fontAlgn="base" hangingPunct="0">
              <a:spcBef>
                <a:spcPct val="0"/>
              </a:spcBef>
              <a:spcAft>
                <a:spcPct val="0"/>
              </a:spcAft>
            </a:pPr>
            <a:endParaRPr lang="en-GB" altLang="en-US" dirty="0">
              <a:solidFill>
                <a:srgbClr val="0000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GB" altLang="en-US" dirty="0">
                <a:solidFill>
                  <a:srgbClr val="000000"/>
                </a:solidFill>
                <a:latin typeface="Times New Roman" panose="02020603050405020304" pitchFamily="18" charset="0"/>
                <a:cs typeface="Times New Roman" panose="02020603050405020304" pitchFamily="18" charset="0"/>
              </a:rPr>
              <a:t>When you compare two values, the expression is evaluated and Python returns the Boolean answer:</a:t>
            </a:r>
          </a:p>
          <a:p>
            <a:pPr lvl="0" eaLnBrk="0" fontAlgn="base" hangingPunct="0">
              <a:spcBef>
                <a:spcPct val="0"/>
              </a:spcBef>
              <a:spcAft>
                <a:spcPct val="0"/>
              </a:spcAft>
            </a:pPr>
            <a:r>
              <a:rPr lang="en-GB" altLang="en-US" dirty="0">
                <a:solidFill>
                  <a:srgbClr val="000000"/>
                </a:solidFill>
                <a:latin typeface="Times New Roman" panose="02020603050405020304" pitchFamily="18" charset="0"/>
                <a:cs typeface="Times New Roman" panose="02020603050405020304" pitchFamily="18" charset="0"/>
              </a:rPr>
              <a:t> </a:t>
            </a:r>
          </a:p>
        </p:txBody>
      </p:sp>
      <p:pic>
        <p:nvPicPr>
          <p:cNvPr id="1026" name="Picture 2" descr="Python Booleans: Optimize Your Code With Truth Valu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275" y="530881"/>
            <a:ext cx="2942896" cy="1655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803876" y="4454579"/>
            <a:ext cx="4276431" cy="1893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5654566" y="4324640"/>
            <a:ext cx="5100309" cy="2361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7238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Logic Test</a:t>
            </a:r>
          </a:p>
        </p:txBody>
      </p:sp>
      <p:sp>
        <p:nvSpPr>
          <p:cNvPr id="3" name="Content Placeholder 2"/>
          <p:cNvSpPr>
            <a:spLocks noGrp="1"/>
          </p:cNvSpPr>
          <p:nvPr>
            <p:ph idx="1"/>
          </p:nvPr>
        </p:nvSpPr>
        <p:spPr/>
        <p:txBody>
          <a:bodyPr>
            <a:normAutofit/>
          </a:bodyPr>
          <a:lstStyle/>
          <a:p>
            <a:r>
              <a:rPr lang="en-GB" dirty="0"/>
              <a:t>More complex </a:t>
            </a:r>
            <a:r>
              <a:rPr lang="en-GB" dirty="0" err="1"/>
              <a:t>boolean</a:t>
            </a:r>
            <a:r>
              <a:rPr lang="en-GB" dirty="0"/>
              <a:t> expressions can be built out of simpler expressions, using the following </a:t>
            </a:r>
            <a:r>
              <a:rPr lang="en-GB" dirty="0" err="1"/>
              <a:t>boolean</a:t>
            </a:r>
            <a:r>
              <a:rPr lang="en-GB" dirty="0"/>
              <a:t> operators:</a:t>
            </a:r>
          </a:p>
          <a:p>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45</a:t>
            </a:fld>
            <a:endParaRPr lang="en-GB"/>
          </a:p>
        </p:txBody>
      </p:sp>
      <p:pic>
        <p:nvPicPr>
          <p:cNvPr id="5" name="Picture 4"/>
          <p:cNvPicPr>
            <a:picLocks noChangeAspect="1"/>
          </p:cNvPicPr>
          <p:nvPr/>
        </p:nvPicPr>
        <p:blipFill>
          <a:blip r:embed="rId2"/>
          <a:stretch>
            <a:fillRect/>
          </a:stretch>
        </p:blipFill>
        <p:spPr>
          <a:xfrm>
            <a:off x="1386616" y="3574789"/>
            <a:ext cx="9182100" cy="2419350"/>
          </a:xfrm>
          <a:prstGeom prst="rect">
            <a:avLst/>
          </a:prstGeom>
        </p:spPr>
      </p:pic>
    </p:spTree>
    <p:extLst>
      <p:ext uri="{BB962C8B-B14F-4D97-AF65-F5344CB8AC3E}">
        <p14:creationId xmlns:p14="http://schemas.microsoft.com/office/powerpoint/2010/main" val="1838256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Iteration (Loops)</a:t>
            </a:r>
          </a:p>
        </p:txBody>
      </p:sp>
      <p:sp>
        <p:nvSpPr>
          <p:cNvPr id="3" name="Content Placeholder 2"/>
          <p:cNvSpPr>
            <a:spLocks noGrp="1"/>
          </p:cNvSpPr>
          <p:nvPr>
            <p:ph idx="1"/>
          </p:nvPr>
        </p:nvSpPr>
        <p:spPr>
          <a:xfrm>
            <a:off x="555864" y="2351253"/>
            <a:ext cx="8825659" cy="3416300"/>
          </a:xfrm>
          <a:ln>
            <a:solidFill>
              <a:schemeClr val="bg1"/>
            </a:solidFill>
          </a:ln>
        </p:spPr>
        <p:txBody>
          <a:bodyPr>
            <a:normAutofit fontScale="92500"/>
          </a:bodyPr>
          <a:lstStyle/>
          <a:p>
            <a:pPr algn="just">
              <a:lnSpc>
                <a:spcPct val="150000"/>
              </a:lnSpc>
            </a:pPr>
            <a:r>
              <a:rPr lang="en-GB" dirty="0"/>
              <a:t>In general, statements are executed sequentially: The first statement in a function is executed first, followed by the second, and so on. There may be a situation when you need to execute a block of code several number of times.</a:t>
            </a:r>
          </a:p>
          <a:p>
            <a:pPr algn="just">
              <a:lnSpc>
                <a:spcPct val="150000"/>
              </a:lnSpc>
            </a:pPr>
            <a:r>
              <a:rPr lang="en-GB" dirty="0"/>
              <a:t>Loops help us remove the redundancy of code when a task has to be repeated several times. With the use of loops, we can cut short those hundred lines of code to a few. Suppose you want to print the text “Hello, World!” 10 times. Rather than writing a print statement 10 times, you can make use of loops by indicating the number of repetitions needed.</a:t>
            </a:r>
          </a:p>
        </p:txBody>
      </p:sp>
      <p:sp>
        <p:nvSpPr>
          <p:cNvPr id="4" name="Slide Number Placeholder 3"/>
          <p:cNvSpPr>
            <a:spLocks noGrp="1"/>
          </p:cNvSpPr>
          <p:nvPr>
            <p:ph type="sldNum" sz="quarter" idx="12"/>
          </p:nvPr>
        </p:nvSpPr>
        <p:spPr/>
        <p:txBody>
          <a:bodyPr/>
          <a:lstStyle/>
          <a:p>
            <a:fld id="{FA2D1EA5-6C4D-41B9-8455-CC57AC805A4E}" type="slidenum">
              <a:rPr lang="en-GB" smtClean="0"/>
              <a:t>46</a:t>
            </a:fld>
            <a:endParaRPr lang="en-GB"/>
          </a:p>
        </p:txBody>
      </p:sp>
      <p:pic>
        <p:nvPicPr>
          <p:cNvPr id="2050" name="Picture 2" descr="hello world loop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1420" y="5282187"/>
            <a:ext cx="3482754" cy="157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285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 Loops</a:t>
            </a:r>
          </a:p>
        </p:txBody>
      </p:sp>
      <p:sp>
        <p:nvSpPr>
          <p:cNvPr id="3" name="Content Placeholder 2"/>
          <p:cNvSpPr>
            <a:spLocks noGrp="1"/>
          </p:cNvSpPr>
          <p:nvPr>
            <p:ph idx="1"/>
          </p:nvPr>
        </p:nvSpPr>
        <p:spPr>
          <a:xfrm>
            <a:off x="839644" y="2529927"/>
            <a:ext cx="8825659" cy="3416300"/>
          </a:xfrm>
        </p:spPr>
        <p:txBody>
          <a:bodyPr/>
          <a:lstStyle/>
          <a:p>
            <a:r>
              <a:rPr lang="en-GB" dirty="0"/>
              <a:t>Python has two primitive loop commands:</a:t>
            </a:r>
          </a:p>
          <a:p>
            <a:pPr marL="800100" lvl="1" indent="-342900">
              <a:buFont typeface="+mj-lt"/>
              <a:buAutoNum type="arabicPeriod"/>
            </a:pPr>
            <a:r>
              <a:rPr lang="en-GB" dirty="0"/>
              <a:t>while loop</a:t>
            </a:r>
          </a:p>
          <a:p>
            <a:pPr marL="800100" lvl="1" indent="-342900">
              <a:buFont typeface="+mj-lt"/>
              <a:buAutoNum type="arabicPeriod"/>
            </a:pPr>
            <a:r>
              <a:rPr lang="en-GB" dirty="0"/>
              <a:t>for loop</a:t>
            </a:r>
          </a:p>
          <a:p>
            <a:pPr marL="457200" lvl="1"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47</a:t>
            </a:fld>
            <a:endParaRPr lang="en-GB"/>
          </a:p>
        </p:txBody>
      </p:sp>
      <p:pic>
        <p:nvPicPr>
          <p:cNvPr id="5" name="Picture 2" descr="Loops in Python | Different Loops with Respective Sample code"/>
          <p:cNvPicPr>
            <a:picLocks noChangeAspect="1" noChangeArrowheads="1"/>
          </p:cNvPicPr>
          <p:nvPr/>
        </p:nvPicPr>
        <p:blipFill rotWithShape="1">
          <a:blip r:embed="rId2">
            <a:extLst>
              <a:ext uri="{28A0092B-C50C-407E-A947-70E740481C1C}">
                <a14:useLocalDpi xmlns:a14="http://schemas.microsoft.com/office/drawing/2010/main" val="0"/>
              </a:ext>
            </a:extLst>
          </a:blip>
          <a:srcRect b="5561"/>
          <a:stretch/>
        </p:blipFill>
        <p:spPr bwMode="auto">
          <a:xfrm>
            <a:off x="6130569" y="3256417"/>
            <a:ext cx="5277301" cy="2766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01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 While Loop</a:t>
            </a:r>
          </a:p>
        </p:txBody>
      </p:sp>
      <p:sp>
        <p:nvSpPr>
          <p:cNvPr id="3" name="Content Placeholder 2"/>
          <p:cNvSpPr>
            <a:spLocks noGrp="1"/>
          </p:cNvSpPr>
          <p:nvPr>
            <p:ph idx="1"/>
          </p:nvPr>
        </p:nvSpPr>
        <p:spPr/>
        <p:txBody>
          <a:bodyPr/>
          <a:lstStyle/>
          <a:p>
            <a:r>
              <a:rPr lang="en-GB" dirty="0"/>
              <a:t>With the while loop we can execute a set of statements as long as a condition is true.</a:t>
            </a:r>
          </a:p>
        </p:txBody>
      </p:sp>
      <p:sp>
        <p:nvSpPr>
          <p:cNvPr id="4" name="Slide Number Placeholder 3"/>
          <p:cNvSpPr>
            <a:spLocks noGrp="1"/>
          </p:cNvSpPr>
          <p:nvPr>
            <p:ph type="sldNum" sz="quarter" idx="12"/>
          </p:nvPr>
        </p:nvSpPr>
        <p:spPr/>
        <p:txBody>
          <a:bodyPr/>
          <a:lstStyle/>
          <a:p>
            <a:fld id="{FA2D1EA5-6C4D-41B9-8455-CC57AC805A4E}" type="slidenum">
              <a:rPr lang="en-GB" smtClean="0"/>
              <a:t>48</a:t>
            </a:fld>
            <a:endParaRPr lang="en-GB"/>
          </a:p>
        </p:txBody>
      </p:sp>
      <p:pic>
        <p:nvPicPr>
          <p:cNvPr id="5" name="Picture 4"/>
          <p:cNvPicPr>
            <a:picLocks noChangeAspect="1"/>
          </p:cNvPicPr>
          <p:nvPr/>
        </p:nvPicPr>
        <p:blipFill>
          <a:blip r:embed="rId2"/>
          <a:stretch>
            <a:fillRect/>
          </a:stretch>
        </p:blipFill>
        <p:spPr>
          <a:xfrm>
            <a:off x="1633701" y="3474983"/>
            <a:ext cx="3993694" cy="2593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6344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409" y="807413"/>
            <a:ext cx="9235955" cy="1146077"/>
          </a:xfrm>
        </p:spPr>
        <p:txBody>
          <a:bodyPr/>
          <a:lstStyle/>
          <a:p>
            <a:r>
              <a:rPr lang="en-GB" dirty="0"/>
              <a:t>Python While Loop: The Break statement</a:t>
            </a:r>
          </a:p>
        </p:txBody>
      </p:sp>
      <p:sp>
        <p:nvSpPr>
          <p:cNvPr id="3" name="Content Placeholder 2"/>
          <p:cNvSpPr>
            <a:spLocks noGrp="1"/>
          </p:cNvSpPr>
          <p:nvPr>
            <p:ph idx="1"/>
          </p:nvPr>
        </p:nvSpPr>
        <p:spPr>
          <a:xfrm>
            <a:off x="864009" y="2520373"/>
            <a:ext cx="8825659" cy="3416300"/>
          </a:xfrm>
        </p:spPr>
        <p:txBody>
          <a:bodyPr/>
          <a:lstStyle/>
          <a:p>
            <a:pPr algn="just">
              <a:lnSpc>
                <a:spcPct val="150000"/>
              </a:lnSpc>
            </a:pPr>
            <a:r>
              <a:rPr lang="en-GB" dirty="0"/>
              <a:t>With the break statement we can stop the loop even if the while condition is true:</a:t>
            </a:r>
          </a:p>
        </p:txBody>
      </p:sp>
      <p:sp>
        <p:nvSpPr>
          <p:cNvPr id="4" name="Slide Number Placeholder 3"/>
          <p:cNvSpPr>
            <a:spLocks noGrp="1"/>
          </p:cNvSpPr>
          <p:nvPr>
            <p:ph type="sldNum" sz="quarter" idx="12"/>
          </p:nvPr>
        </p:nvSpPr>
        <p:spPr/>
        <p:txBody>
          <a:bodyPr/>
          <a:lstStyle/>
          <a:p>
            <a:fld id="{FA2D1EA5-6C4D-41B9-8455-CC57AC805A4E}" type="slidenum">
              <a:rPr lang="en-GB" smtClean="0"/>
              <a:t>49</a:t>
            </a:fld>
            <a:endParaRPr lang="en-GB"/>
          </a:p>
        </p:txBody>
      </p:sp>
      <p:pic>
        <p:nvPicPr>
          <p:cNvPr id="5" name="Picture 4"/>
          <p:cNvPicPr>
            <a:picLocks noChangeAspect="1"/>
          </p:cNvPicPr>
          <p:nvPr/>
        </p:nvPicPr>
        <p:blipFill>
          <a:blip r:embed="rId2"/>
          <a:stretch>
            <a:fillRect/>
          </a:stretch>
        </p:blipFill>
        <p:spPr>
          <a:xfrm>
            <a:off x="2381249" y="3163598"/>
            <a:ext cx="3451514" cy="3078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4508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 Code and Executable code</a:t>
            </a:r>
          </a:p>
        </p:txBody>
      </p:sp>
      <p:sp>
        <p:nvSpPr>
          <p:cNvPr id="3" name="Content Placeholder 2"/>
          <p:cNvSpPr>
            <a:spLocks noGrp="1"/>
          </p:cNvSpPr>
          <p:nvPr>
            <p:ph idx="1"/>
          </p:nvPr>
        </p:nvSpPr>
        <p:spPr>
          <a:xfrm>
            <a:off x="850154" y="2361453"/>
            <a:ext cx="8825659" cy="3416300"/>
          </a:xfrm>
        </p:spPr>
        <p:txBody>
          <a:bodyPr>
            <a:normAutofit/>
          </a:bodyPr>
          <a:lstStyle/>
          <a:p>
            <a:pPr algn="just">
              <a:lnSpc>
                <a:spcPct val="150000"/>
              </a:lnSpc>
            </a:pPr>
            <a:r>
              <a:rPr lang="en-GB" dirty="0"/>
              <a:t>Computer code refers to the set of instructions, or a system of rules, written in a particular programming language.</a:t>
            </a:r>
          </a:p>
          <a:p>
            <a:pPr algn="just">
              <a:lnSpc>
                <a:spcPct val="150000"/>
              </a:lnSpc>
            </a:pPr>
            <a:r>
              <a:rPr lang="en-GB" dirty="0"/>
              <a:t>Source code is the code written by the programmer, whereas executable code (machine code), Source code mainly refers to a set of commands, instructions, and statements of a particular application written by a developer in programming languages such as Java, C, C++ and Python.</a:t>
            </a:r>
          </a:p>
          <a:p>
            <a:pPr algn="just">
              <a:lnSpc>
                <a:spcPct val="150000"/>
              </a:lnSpc>
            </a:pPr>
            <a:r>
              <a:rPr lang="en-GB" dirty="0"/>
              <a:t>Executable code (machine code) is the source code compiled </a:t>
            </a:r>
          </a:p>
        </p:txBody>
      </p:sp>
      <p:sp>
        <p:nvSpPr>
          <p:cNvPr id="4" name="Slide Number Placeholder 3"/>
          <p:cNvSpPr>
            <a:spLocks noGrp="1"/>
          </p:cNvSpPr>
          <p:nvPr>
            <p:ph type="sldNum" sz="quarter" idx="12"/>
          </p:nvPr>
        </p:nvSpPr>
        <p:spPr/>
        <p:txBody>
          <a:bodyPr/>
          <a:lstStyle/>
          <a:p>
            <a:fld id="{FA2D1EA5-6C4D-41B9-8455-CC57AC805A4E}" type="slidenum">
              <a:rPr lang="en-GB" smtClean="0"/>
              <a:t>5</a:t>
            </a:fld>
            <a:endParaRPr lang="en-GB"/>
          </a:p>
        </p:txBody>
      </p:sp>
      <p:pic>
        <p:nvPicPr>
          <p:cNvPr id="3074" name="Picture 2" descr="Program (computing) - definition of Program (computing) by The Free  Dic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1599" y="4848692"/>
            <a:ext cx="2267929" cy="184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33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409" y="807413"/>
            <a:ext cx="9235955" cy="1146077"/>
          </a:xfrm>
        </p:spPr>
        <p:txBody>
          <a:bodyPr/>
          <a:lstStyle/>
          <a:p>
            <a:r>
              <a:rPr lang="en-GB" dirty="0"/>
              <a:t>Python While Loop: The Else statement</a:t>
            </a:r>
          </a:p>
        </p:txBody>
      </p:sp>
      <p:sp>
        <p:nvSpPr>
          <p:cNvPr id="3" name="Content Placeholder 2"/>
          <p:cNvSpPr>
            <a:spLocks noGrp="1"/>
          </p:cNvSpPr>
          <p:nvPr>
            <p:ph idx="1"/>
          </p:nvPr>
        </p:nvSpPr>
        <p:spPr>
          <a:xfrm>
            <a:off x="864009" y="2520373"/>
            <a:ext cx="8825659" cy="3416300"/>
          </a:xfrm>
        </p:spPr>
        <p:txBody>
          <a:bodyPr/>
          <a:lstStyle/>
          <a:p>
            <a:pPr algn="just">
              <a:lnSpc>
                <a:spcPct val="150000"/>
              </a:lnSpc>
            </a:pPr>
            <a:r>
              <a:rPr lang="en-GB" dirty="0"/>
              <a:t>With the else statement we can run a block of code once when the condition no longer is true:</a:t>
            </a:r>
          </a:p>
        </p:txBody>
      </p:sp>
      <p:sp>
        <p:nvSpPr>
          <p:cNvPr id="4" name="Slide Number Placeholder 3"/>
          <p:cNvSpPr>
            <a:spLocks noGrp="1"/>
          </p:cNvSpPr>
          <p:nvPr>
            <p:ph type="sldNum" sz="quarter" idx="12"/>
          </p:nvPr>
        </p:nvSpPr>
        <p:spPr/>
        <p:txBody>
          <a:bodyPr/>
          <a:lstStyle/>
          <a:p>
            <a:fld id="{FA2D1EA5-6C4D-41B9-8455-CC57AC805A4E}" type="slidenum">
              <a:rPr lang="en-GB" smtClean="0"/>
              <a:t>50</a:t>
            </a:fld>
            <a:endParaRPr lang="en-GB"/>
          </a:p>
        </p:txBody>
      </p:sp>
      <p:pic>
        <p:nvPicPr>
          <p:cNvPr id="6" name="Picture 5"/>
          <p:cNvPicPr>
            <a:picLocks noChangeAspect="1"/>
          </p:cNvPicPr>
          <p:nvPr/>
        </p:nvPicPr>
        <p:blipFill>
          <a:blip r:embed="rId2"/>
          <a:stretch>
            <a:fillRect/>
          </a:stretch>
        </p:blipFill>
        <p:spPr>
          <a:xfrm>
            <a:off x="4526971" y="3186978"/>
            <a:ext cx="4423473" cy="3047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00921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 For Loop</a:t>
            </a:r>
          </a:p>
        </p:txBody>
      </p:sp>
      <p:sp>
        <p:nvSpPr>
          <p:cNvPr id="3" name="Content Placeholder 2"/>
          <p:cNvSpPr>
            <a:spLocks noGrp="1"/>
          </p:cNvSpPr>
          <p:nvPr>
            <p:ph idx="1"/>
          </p:nvPr>
        </p:nvSpPr>
        <p:spPr>
          <a:xfrm>
            <a:off x="642336" y="2367973"/>
            <a:ext cx="8825659" cy="3416300"/>
          </a:xfrm>
        </p:spPr>
        <p:txBody>
          <a:bodyPr/>
          <a:lstStyle/>
          <a:p>
            <a:pPr algn="just">
              <a:lnSpc>
                <a:spcPct val="150000"/>
              </a:lnSpc>
            </a:pPr>
            <a:r>
              <a:rPr lang="en-GB" dirty="0"/>
              <a:t>A for loop is used for iterating over a sequence (that is either a list or a tuple)</a:t>
            </a:r>
          </a:p>
          <a:p>
            <a:pPr algn="just">
              <a:lnSpc>
                <a:spcPct val="150000"/>
              </a:lnSpc>
            </a:pPr>
            <a:r>
              <a:rPr lang="en-GB" dirty="0"/>
              <a:t>With the for loop we can execute a set of statements, once for each item in a list, tuple, set etc.</a:t>
            </a:r>
          </a:p>
          <a:p>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51</a:t>
            </a:fld>
            <a:endParaRPr lang="en-GB"/>
          </a:p>
        </p:txBody>
      </p:sp>
      <p:pic>
        <p:nvPicPr>
          <p:cNvPr id="5" name="Picture 4"/>
          <p:cNvPicPr>
            <a:picLocks noChangeAspect="1"/>
          </p:cNvPicPr>
          <p:nvPr/>
        </p:nvPicPr>
        <p:blipFill>
          <a:blip r:embed="rId2"/>
          <a:stretch>
            <a:fillRect/>
          </a:stretch>
        </p:blipFill>
        <p:spPr>
          <a:xfrm>
            <a:off x="4000067" y="3947680"/>
            <a:ext cx="5378093" cy="2342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713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Looping through a String</a:t>
            </a:r>
          </a:p>
        </p:txBody>
      </p:sp>
      <p:sp>
        <p:nvSpPr>
          <p:cNvPr id="3" name="Content Placeholder 2"/>
          <p:cNvSpPr>
            <a:spLocks noGrp="1"/>
          </p:cNvSpPr>
          <p:nvPr>
            <p:ph idx="1"/>
          </p:nvPr>
        </p:nvSpPr>
        <p:spPr/>
        <p:txBody>
          <a:bodyPr/>
          <a:lstStyle/>
          <a:p>
            <a:r>
              <a:rPr lang="en-GB" dirty="0"/>
              <a:t>Even strings are </a:t>
            </a:r>
            <a:r>
              <a:rPr lang="en-GB" dirty="0" err="1"/>
              <a:t>iterable</a:t>
            </a:r>
            <a:r>
              <a:rPr lang="en-GB" dirty="0"/>
              <a:t> (can be repeated) objects, they contain a sequence of characters:</a:t>
            </a:r>
          </a:p>
          <a:p>
            <a:pPr marL="0" indent="0">
              <a:buNone/>
            </a:pP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52</a:t>
            </a:fld>
            <a:endParaRPr lang="en-GB"/>
          </a:p>
        </p:txBody>
      </p:sp>
      <p:pic>
        <p:nvPicPr>
          <p:cNvPr id="5" name="Picture 4"/>
          <p:cNvPicPr>
            <a:picLocks noChangeAspect="1"/>
          </p:cNvPicPr>
          <p:nvPr/>
        </p:nvPicPr>
        <p:blipFill>
          <a:blip r:embed="rId2"/>
          <a:stretch>
            <a:fillRect/>
          </a:stretch>
        </p:blipFill>
        <p:spPr>
          <a:xfrm>
            <a:off x="1277649" y="3326822"/>
            <a:ext cx="5201420" cy="2159577"/>
          </a:xfrm>
          <a:prstGeom prst="rect">
            <a:avLst/>
          </a:prstGeom>
        </p:spPr>
      </p:pic>
    </p:spTree>
    <p:extLst>
      <p:ext uri="{BB962C8B-B14F-4D97-AF65-F5344CB8AC3E}">
        <p14:creationId xmlns:p14="http://schemas.microsoft.com/office/powerpoint/2010/main" val="3252214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break statement</a:t>
            </a:r>
          </a:p>
        </p:txBody>
      </p:sp>
      <p:sp>
        <p:nvSpPr>
          <p:cNvPr id="3" name="Content Placeholder 2"/>
          <p:cNvSpPr>
            <a:spLocks noGrp="1"/>
          </p:cNvSpPr>
          <p:nvPr>
            <p:ph idx="1"/>
          </p:nvPr>
        </p:nvSpPr>
        <p:spPr/>
        <p:txBody>
          <a:bodyPr/>
          <a:lstStyle/>
          <a:p>
            <a:pPr>
              <a:lnSpc>
                <a:spcPct val="150000"/>
              </a:lnSpc>
            </a:pPr>
            <a:r>
              <a:rPr lang="en-GB" dirty="0"/>
              <a:t>With the break statement we can stop the loop before it has looped through all the items:</a:t>
            </a:r>
          </a:p>
        </p:txBody>
      </p:sp>
      <p:sp>
        <p:nvSpPr>
          <p:cNvPr id="4" name="Slide Number Placeholder 3"/>
          <p:cNvSpPr>
            <a:spLocks noGrp="1"/>
          </p:cNvSpPr>
          <p:nvPr>
            <p:ph type="sldNum" sz="quarter" idx="12"/>
          </p:nvPr>
        </p:nvSpPr>
        <p:spPr/>
        <p:txBody>
          <a:bodyPr/>
          <a:lstStyle/>
          <a:p>
            <a:fld id="{FA2D1EA5-6C4D-41B9-8455-CC57AC805A4E}" type="slidenum">
              <a:rPr lang="en-GB" smtClean="0"/>
              <a:t>53</a:t>
            </a:fld>
            <a:endParaRPr lang="en-GB"/>
          </a:p>
        </p:txBody>
      </p:sp>
      <p:pic>
        <p:nvPicPr>
          <p:cNvPr id="5" name="Picture 4"/>
          <p:cNvPicPr>
            <a:picLocks noChangeAspect="1"/>
          </p:cNvPicPr>
          <p:nvPr/>
        </p:nvPicPr>
        <p:blipFill>
          <a:blip r:embed="rId2"/>
          <a:stretch>
            <a:fillRect/>
          </a:stretch>
        </p:blipFill>
        <p:spPr>
          <a:xfrm>
            <a:off x="1488064" y="3649807"/>
            <a:ext cx="4497791" cy="2529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4748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break statement</a:t>
            </a:r>
          </a:p>
        </p:txBody>
      </p:sp>
      <p:pic>
        <p:nvPicPr>
          <p:cNvPr id="5" name="Content Placeholder 4"/>
          <p:cNvPicPr>
            <a:picLocks noGrp="1" noChangeAspect="1"/>
          </p:cNvPicPr>
          <p:nvPr>
            <p:ph idx="1"/>
          </p:nvPr>
        </p:nvPicPr>
        <p:blipFill>
          <a:blip r:embed="rId2"/>
          <a:stretch>
            <a:fillRect/>
          </a:stretch>
        </p:blipFill>
        <p:spPr>
          <a:xfrm>
            <a:off x="849385" y="2708418"/>
            <a:ext cx="8559700" cy="3096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FA2D1EA5-6C4D-41B9-8455-CC57AC805A4E}" type="slidenum">
              <a:rPr lang="en-GB" smtClean="0"/>
              <a:t>54</a:t>
            </a:fld>
            <a:endParaRPr lang="en-GB"/>
          </a:p>
        </p:txBody>
      </p:sp>
    </p:spTree>
    <p:extLst>
      <p:ext uri="{BB962C8B-B14F-4D97-AF65-F5344CB8AC3E}">
        <p14:creationId xmlns:p14="http://schemas.microsoft.com/office/powerpoint/2010/main" val="2471776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Infinite Loop</a:t>
            </a:r>
          </a:p>
        </p:txBody>
      </p:sp>
      <p:sp>
        <p:nvSpPr>
          <p:cNvPr id="3" name="Content Placeholder 2"/>
          <p:cNvSpPr>
            <a:spLocks noGrp="1"/>
          </p:cNvSpPr>
          <p:nvPr>
            <p:ph idx="1"/>
          </p:nvPr>
        </p:nvSpPr>
        <p:spPr>
          <a:xfrm>
            <a:off x="780881" y="2492664"/>
            <a:ext cx="8825659" cy="3416300"/>
          </a:xfrm>
        </p:spPr>
        <p:txBody>
          <a:bodyPr/>
          <a:lstStyle/>
          <a:p>
            <a:pPr algn="just">
              <a:lnSpc>
                <a:spcPct val="150000"/>
              </a:lnSpc>
            </a:pPr>
            <a:r>
              <a:rPr lang="en-GB" dirty="0"/>
              <a:t>An Infinite Loop in Python is a continuous repetitive conditional loop that gets executed until an external factor interferes in the execution flow, like insufficient CPU memory, a failed feature/ error code that stopped the execution, or a new feature in the other legacy systems that needs code integration.  In the below diagram, since there is no code to increment the value of the integer, it will continue to print that until we terminate the program.</a:t>
            </a:r>
          </a:p>
        </p:txBody>
      </p:sp>
      <p:sp>
        <p:nvSpPr>
          <p:cNvPr id="4" name="Slide Number Placeholder 3"/>
          <p:cNvSpPr>
            <a:spLocks noGrp="1"/>
          </p:cNvSpPr>
          <p:nvPr>
            <p:ph type="sldNum" sz="quarter" idx="12"/>
          </p:nvPr>
        </p:nvSpPr>
        <p:spPr/>
        <p:txBody>
          <a:bodyPr/>
          <a:lstStyle/>
          <a:p>
            <a:fld id="{FA2D1EA5-6C4D-41B9-8455-CC57AC805A4E}" type="slidenum">
              <a:rPr lang="en-GB" smtClean="0"/>
              <a:t>55</a:t>
            </a:fld>
            <a:endParaRPr lang="en-GB"/>
          </a:p>
        </p:txBody>
      </p:sp>
      <p:pic>
        <p:nvPicPr>
          <p:cNvPr id="5" name="Picture 4"/>
          <p:cNvPicPr>
            <a:picLocks noChangeAspect="1"/>
          </p:cNvPicPr>
          <p:nvPr/>
        </p:nvPicPr>
        <p:blipFill>
          <a:blip r:embed="rId2"/>
          <a:stretch>
            <a:fillRect/>
          </a:stretch>
        </p:blipFill>
        <p:spPr>
          <a:xfrm>
            <a:off x="2669597" y="5024870"/>
            <a:ext cx="4773055" cy="1833130"/>
          </a:xfrm>
          <a:prstGeom prst="rect">
            <a:avLst/>
          </a:prstGeom>
        </p:spPr>
      </p:pic>
    </p:spTree>
    <p:extLst>
      <p:ext uri="{BB962C8B-B14F-4D97-AF65-F5344CB8AC3E}">
        <p14:creationId xmlns:p14="http://schemas.microsoft.com/office/powerpoint/2010/main" val="3127837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Recursion</a:t>
            </a:r>
          </a:p>
        </p:txBody>
      </p:sp>
      <p:sp>
        <p:nvSpPr>
          <p:cNvPr id="3" name="Content Placeholder 2"/>
          <p:cNvSpPr>
            <a:spLocks noGrp="1"/>
          </p:cNvSpPr>
          <p:nvPr>
            <p:ph idx="1"/>
          </p:nvPr>
        </p:nvSpPr>
        <p:spPr/>
        <p:txBody>
          <a:bodyPr/>
          <a:lstStyle/>
          <a:p>
            <a:pPr algn="just">
              <a:lnSpc>
                <a:spcPct val="150000"/>
              </a:lnSpc>
            </a:pPr>
            <a:r>
              <a:rPr lang="en-GB" dirty="0"/>
              <a:t>Python also accepts function recursion, which means a defined function can call itself. Recursion is the process of defining something in terms of itself. A physical world example would be to place two parallel mirrors facing each other. Any object in between them would be reflected recursively.</a:t>
            </a:r>
          </a:p>
        </p:txBody>
      </p:sp>
      <p:sp>
        <p:nvSpPr>
          <p:cNvPr id="4" name="Slide Number Placeholder 3"/>
          <p:cNvSpPr>
            <a:spLocks noGrp="1"/>
          </p:cNvSpPr>
          <p:nvPr>
            <p:ph type="sldNum" sz="quarter" idx="12"/>
          </p:nvPr>
        </p:nvSpPr>
        <p:spPr/>
        <p:txBody>
          <a:bodyPr/>
          <a:lstStyle/>
          <a:p>
            <a:fld id="{FA2D1EA5-6C4D-41B9-8455-CC57AC805A4E}" type="slidenum">
              <a:rPr lang="en-GB" smtClean="0"/>
              <a:t>56</a:t>
            </a:fld>
            <a:endParaRPr lang="en-GB"/>
          </a:p>
        </p:txBody>
      </p:sp>
    </p:spTree>
    <p:extLst>
      <p:ext uri="{BB962C8B-B14F-4D97-AF65-F5344CB8AC3E}">
        <p14:creationId xmlns:p14="http://schemas.microsoft.com/office/powerpoint/2010/main" val="14516219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of a recursive function</a:t>
            </a:r>
          </a:p>
        </p:txBody>
      </p:sp>
      <p:sp>
        <p:nvSpPr>
          <p:cNvPr id="3" name="Content Placeholder 2"/>
          <p:cNvSpPr>
            <a:spLocks noGrp="1"/>
          </p:cNvSpPr>
          <p:nvPr>
            <p:ph idx="1"/>
          </p:nvPr>
        </p:nvSpPr>
        <p:spPr>
          <a:xfrm>
            <a:off x="309827" y="2312554"/>
            <a:ext cx="8825659" cy="3416300"/>
          </a:xfrm>
        </p:spPr>
        <p:txBody>
          <a:bodyPr/>
          <a:lstStyle/>
          <a:p>
            <a:pPr algn="just">
              <a:lnSpc>
                <a:spcPct val="150000"/>
              </a:lnSpc>
            </a:pPr>
            <a:r>
              <a:rPr lang="en-GB" dirty="0"/>
              <a:t>Following is an example of a recursive function to find the factorial of an integer. Factorial of a number is the product of all the integers from 1 to that number. For example, the factorial of 6 (denoted as 6!) is 1*2*3*4*5*6 = 720. </a:t>
            </a:r>
          </a:p>
        </p:txBody>
      </p:sp>
      <p:sp>
        <p:nvSpPr>
          <p:cNvPr id="4" name="Slide Number Placeholder 3"/>
          <p:cNvSpPr>
            <a:spLocks noGrp="1"/>
          </p:cNvSpPr>
          <p:nvPr>
            <p:ph type="sldNum" sz="quarter" idx="12"/>
          </p:nvPr>
        </p:nvSpPr>
        <p:spPr/>
        <p:txBody>
          <a:bodyPr/>
          <a:lstStyle/>
          <a:p>
            <a:fld id="{FA2D1EA5-6C4D-41B9-8455-CC57AC805A4E}" type="slidenum">
              <a:rPr lang="en-GB" smtClean="0"/>
              <a:t>57</a:t>
            </a:fld>
            <a:endParaRPr lang="en-GB"/>
          </a:p>
        </p:txBody>
      </p:sp>
      <p:pic>
        <p:nvPicPr>
          <p:cNvPr id="6" name="Picture 5"/>
          <p:cNvPicPr>
            <a:picLocks noChangeAspect="1"/>
          </p:cNvPicPr>
          <p:nvPr/>
        </p:nvPicPr>
        <p:blipFill>
          <a:blip r:embed="rId2"/>
          <a:stretch>
            <a:fillRect/>
          </a:stretch>
        </p:blipFill>
        <p:spPr>
          <a:xfrm>
            <a:off x="3823855" y="3578267"/>
            <a:ext cx="7813964" cy="32797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1813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 If statement</a:t>
            </a:r>
          </a:p>
        </p:txBody>
      </p:sp>
      <p:sp>
        <p:nvSpPr>
          <p:cNvPr id="3" name="Content Placeholder 2"/>
          <p:cNvSpPr>
            <a:spLocks noGrp="1"/>
          </p:cNvSpPr>
          <p:nvPr>
            <p:ph idx="1"/>
          </p:nvPr>
        </p:nvSpPr>
        <p:spPr>
          <a:xfrm>
            <a:off x="600772" y="2423391"/>
            <a:ext cx="8825659" cy="3416300"/>
          </a:xfrm>
        </p:spPr>
        <p:txBody>
          <a:bodyPr>
            <a:noAutofit/>
          </a:bodyPr>
          <a:lstStyle/>
          <a:p>
            <a:pPr algn="just">
              <a:lnSpc>
                <a:spcPct val="170000"/>
              </a:lnSpc>
            </a:pPr>
            <a:r>
              <a:rPr lang="en-GB" dirty="0"/>
              <a:t>Conditional Statement in Python perform different computations or actions depending on whether a specific Boolean constraint evaluates to true or false. Conditional statements are handled by IF statements in Python. </a:t>
            </a:r>
            <a:r>
              <a:rPr lang="en-GB" b="1" dirty="0"/>
              <a:t>Python if Statement</a:t>
            </a:r>
            <a:r>
              <a:rPr lang="en-GB" dirty="0"/>
              <a:t> is used for decision-making operations. It contains a body of code which runs only when the condition given in the if statement is true. If the condition is false, then the optional else statement runs which contains some code for the else condition.</a:t>
            </a:r>
          </a:p>
          <a:p>
            <a:pPr marL="0" indent="0">
              <a:buNone/>
            </a:pPr>
            <a:br>
              <a:rPr lang="en-GB" dirty="0"/>
            </a:b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58</a:t>
            </a:fld>
            <a:endParaRPr lang="en-GB"/>
          </a:p>
        </p:txBody>
      </p:sp>
    </p:spTree>
    <p:extLst>
      <p:ext uri="{BB962C8B-B14F-4D97-AF65-F5344CB8AC3E}">
        <p14:creationId xmlns:p14="http://schemas.microsoft.com/office/powerpoint/2010/main" val="10964844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 If statement</a:t>
            </a:r>
          </a:p>
        </p:txBody>
      </p:sp>
      <p:sp>
        <p:nvSpPr>
          <p:cNvPr id="3" name="Content Placeholder 2"/>
          <p:cNvSpPr>
            <a:spLocks noGrp="1"/>
          </p:cNvSpPr>
          <p:nvPr>
            <p:ph idx="1"/>
          </p:nvPr>
        </p:nvSpPr>
        <p:spPr>
          <a:xfrm>
            <a:off x="600772" y="2423391"/>
            <a:ext cx="8825659" cy="3416300"/>
          </a:xfrm>
        </p:spPr>
        <p:txBody>
          <a:bodyPr>
            <a:noAutofit/>
          </a:bodyPr>
          <a:lstStyle/>
          <a:p>
            <a:pPr algn="just">
              <a:lnSpc>
                <a:spcPct val="150000"/>
              </a:lnSpc>
            </a:pPr>
            <a:r>
              <a:rPr lang="en-GB" dirty="0"/>
              <a:t>When you want to justify one condition while the other condition is not true, then you use Python if else statement as displayed below.</a:t>
            </a:r>
          </a:p>
          <a:p>
            <a:pPr marL="0" indent="0">
              <a:buNone/>
            </a:pPr>
            <a:br>
              <a:rPr lang="en-GB" dirty="0"/>
            </a:b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59</a:t>
            </a:fld>
            <a:endParaRPr lang="en-GB"/>
          </a:p>
        </p:txBody>
      </p:sp>
      <p:pic>
        <p:nvPicPr>
          <p:cNvPr id="5" name="Picture 4"/>
          <p:cNvPicPr>
            <a:picLocks noChangeAspect="1"/>
          </p:cNvPicPr>
          <p:nvPr/>
        </p:nvPicPr>
        <p:blipFill>
          <a:blip r:embed="rId2"/>
          <a:stretch>
            <a:fillRect/>
          </a:stretch>
        </p:blipFill>
        <p:spPr>
          <a:xfrm>
            <a:off x="626484" y="3379210"/>
            <a:ext cx="10163175" cy="2981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437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 Description and Specification</a:t>
            </a:r>
          </a:p>
        </p:txBody>
      </p:sp>
      <p:sp>
        <p:nvSpPr>
          <p:cNvPr id="3" name="Content Placeholder 2"/>
          <p:cNvSpPr>
            <a:spLocks noGrp="1"/>
          </p:cNvSpPr>
          <p:nvPr>
            <p:ph idx="1"/>
          </p:nvPr>
        </p:nvSpPr>
        <p:spPr/>
        <p:txBody>
          <a:bodyPr>
            <a:normAutofit lnSpcReduction="10000"/>
          </a:bodyPr>
          <a:lstStyle/>
          <a:p>
            <a:pPr algn="just">
              <a:lnSpc>
                <a:spcPct val="150000"/>
              </a:lnSpc>
            </a:pPr>
            <a:r>
              <a:rPr lang="en-GB" dirty="0"/>
              <a:t>Program description means a complete presentation of processes in suitable, sufficiently detailed form to determine a set of instructions constituting the relevant computer program. A program description is the document that explains what a program is designed to do and how it works.</a:t>
            </a:r>
          </a:p>
          <a:p>
            <a:pPr algn="just">
              <a:lnSpc>
                <a:spcPct val="150000"/>
              </a:lnSpc>
            </a:pPr>
            <a:r>
              <a:rPr lang="en-GB" dirty="0"/>
              <a:t>A program specification describes the results that a program is expected to produce -- its primary purpose is to be understood not executed. Specifications provide the foundation for programming methodology.</a:t>
            </a:r>
          </a:p>
        </p:txBody>
      </p:sp>
      <p:sp>
        <p:nvSpPr>
          <p:cNvPr id="4" name="Slide Number Placeholder 3"/>
          <p:cNvSpPr>
            <a:spLocks noGrp="1"/>
          </p:cNvSpPr>
          <p:nvPr>
            <p:ph type="sldNum" sz="quarter" idx="12"/>
          </p:nvPr>
        </p:nvSpPr>
        <p:spPr/>
        <p:txBody>
          <a:bodyPr/>
          <a:lstStyle/>
          <a:p>
            <a:fld id="{FA2D1EA5-6C4D-41B9-8455-CC57AC805A4E}" type="slidenum">
              <a:rPr lang="en-GB" smtClean="0"/>
              <a:t>6</a:t>
            </a:fld>
            <a:endParaRPr lang="en-GB"/>
          </a:p>
        </p:txBody>
      </p:sp>
    </p:spTree>
    <p:extLst>
      <p:ext uri="{BB962C8B-B14F-4D97-AF65-F5344CB8AC3E}">
        <p14:creationId xmlns:p14="http://schemas.microsoft.com/office/powerpoint/2010/main" val="2199490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 If else statement</a:t>
            </a:r>
          </a:p>
        </p:txBody>
      </p:sp>
      <p:sp>
        <p:nvSpPr>
          <p:cNvPr id="3" name="Content Placeholder 2"/>
          <p:cNvSpPr>
            <a:spLocks noGrp="1"/>
          </p:cNvSpPr>
          <p:nvPr>
            <p:ph idx="1"/>
          </p:nvPr>
        </p:nvSpPr>
        <p:spPr>
          <a:xfrm>
            <a:off x="600772" y="2423391"/>
            <a:ext cx="8825659" cy="3416300"/>
          </a:xfrm>
        </p:spPr>
        <p:txBody>
          <a:bodyPr>
            <a:noAutofit/>
          </a:bodyPr>
          <a:lstStyle/>
          <a:p>
            <a:pPr algn="just">
              <a:lnSpc>
                <a:spcPct val="150000"/>
              </a:lnSpc>
            </a:pPr>
            <a:r>
              <a:rPr lang="en-GB" dirty="0"/>
              <a:t>The “else condition” is usually used when you have to judge one statement on the basis of other. If one condition goes wrong, then there should be another condition that should justify the statement or logic.</a:t>
            </a:r>
            <a:br>
              <a:rPr lang="en-GB" dirty="0"/>
            </a:b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60</a:t>
            </a:fld>
            <a:endParaRPr lang="en-GB"/>
          </a:p>
        </p:txBody>
      </p:sp>
      <p:pic>
        <p:nvPicPr>
          <p:cNvPr id="6" name="Picture 5"/>
          <p:cNvPicPr>
            <a:picLocks noChangeAspect="1"/>
          </p:cNvPicPr>
          <p:nvPr/>
        </p:nvPicPr>
        <p:blipFill>
          <a:blip r:embed="rId2"/>
          <a:stretch>
            <a:fillRect/>
          </a:stretch>
        </p:blipFill>
        <p:spPr>
          <a:xfrm>
            <a:off x="3106945" y="3796146"/>
            <a:ext cx="7821694" cy="2646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60214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 If Else flowchart</a:t>
            </a:r>
          </a:p>
        </p:txBody>
      </p:sp>
      <p:sp>
        <p:nvSpPr>
          <p:cNvPr id="3" name="Content Placeholder 2"/>
          <p:cNvSpPr>
            <a:spLocks noGrp="1"/>
          </p:cNvSpPr>
          <p:nvPr>
            <p:ph idx="1"/>
          </p:nvPr>
        </p:nvSpPr>
        <p:spPr>
          <a:xfrm>
            <a:off x="600772" y="2423391"/>
            <a:ext cx="8825659" cy="3416300"/>
          </a:xfrm>
        </p:spPr>
        <p:txBody>
          <a:bodyPr>
            <a:noAutofit/>
          </a:bodyPr>
          <a:lstStyle/>
          <a:p>
            <a:pPr marL="0" indent="0">
              <a:buNone/>
            </a:pPr>
            <a:br>
              <a:rPr lang="en-GB" dirty="0"/>
            </a:b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61</a:t>
            </a:fld>
            <a:endParaRPr lang="en-GB"/>
          </a:p>
        </p:txBody>
      </p:sp>
      <p:pic>
        <p:nvPicPr>
          <p:cNvPr id="6146" name="Picture 2" descr="Python if..else Flow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065" y="2503199"/>
            <a:ext cx="4457989" cy="401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696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Conditional statement</a:t>
            </a:r>
          </a:p>
        </p:txBody>
      </p:sp>
      <p:sp>
        <p:nvSpPr>
          <p:cNvPr id="3" name="Content Placeholder 2"/>
          <p:cNvSpPr>
            <a:spLocks noGrp="1"/>
          </p:cNvSpPr>
          <p:nvPr>
            <p:ph idx="1"/>
          </p:nvPr>
        </p:nvSpPr>
        <p:spPr>
          <a:xfrm>
            <a:off x="697754" y="2423391"/>
            <a:ext cx="8825659" cy="3416300"/>
          </a:xfrm>
        </p:spPr>
        <p:txBody>
          <a:bodyPr/>
          <a:lstStyle/>
          <a:p>
            <a:r>
              <a:rPr lang="en-GB" dirty="0"/>
              <a:t>Python supports the usual logical conditions from mathematics:</a:t>
            </a:r>
          </a:p>
          <a:p>
            <a:pPr marL="800100" lvl="1" indent="-342900">
              <a:buFont typeface="+mj-lt"/>
              <a:buAutoNum type="arabicPeriod"/>
            </a:pPr>
            <a:r>
              <a:rPr lang="en-GB" dirty="0"/>
              <a:t>Equals: a == b</a:t>
            </a:r>
          </a:p>
          <a:p>
            <a:pPr marL="800100" lvl="1" indent="-342900">
              <a:buFont typeface="+mj-lt"/>
              <a:buAutoNum type="arabicPeriod"/>
            </a:pPr>
            <a:r>
              <a:rPr lang="en-GB" dirty="0"/>
              <a:t>Not Equals: a != b</a:t>
            </a:r>
          </a:p>
          <a:p>
            <a:pPr marL="800100" lvl="1" indent="-342900">
              <a:buFont typeface="+mj-lt"/>
              <a:buAutoNum type="arabicPeriod"/>
            </a:pPr>
            <a:r>
              <a:rPr lang="en-GB" dirty="0"/>
              <a:t>Less than: a &lt; b</a:t>
            </a:r>
          </a:p>
          <a:p>
            <a:pPr marL="800100" lvl="1" indent="-342900">
              <a:buFont typeface="+mj-lt"/>
              <a:buAutoNum type="arabicPeriod"/>
            </a:pPr>
            <a:r>
              <a:rPr lang="en-GB" dirty="0"/>
              <a:t>Less than or equal to: a &lt;= b</a:t>
            </a:r>
          </a:p>
          <a:p>
            <a:pPr marL="800100" lvl="1" indent="-342900">
              <a:buFont typeface="+mj-lt"/>
              <a:buAutoNum type="arabicPeriod"/>
            </a:pPr>
            <a:r>
              <a:rPr lang="en-GB" dirty="0"/>
              <a:t>Greater than: a &gt; b</a:t>
            </a:r>
          </a:p>
          <a:p>
            <a:pPr marL="800100" lvl="1" indent="-342900">
              <a:buFont typeface="+mj-lt"/>
              <a:buAutoNum type="arabicPeriod"/>
            </a:pPr>
            <a:r>
              <a:rPr lang="en-GB" dirty="0"/>
              <a:t>Greater than or equal to: a &gt;= b</a:t>
            </a:r>
          </a:p>
          <a:p>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62</a:t>
            </a:fld>
            <a:endParaRPr lang="en-GB"/>
          </a:p>
        </p:txBody>
      </p:sp>
    </p:spTree>
    <p:extLst>
      <p:ext uri="{BB962C8B-B14F-4D97-AF65-F5344CB8AC3E}">
        <p14:creationId xmlns:p14="http://schemas.microsoft.com/office/powerpoint/2010/main" val="6755190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a:t>
            </a:r>
          </a:p>
        </p:txBody>
      </p:sp>
      <p:sp>
        <p:nvSpPr>
          <p:cNvPr id="3" name="Content Placeholder 2"/>
          <p:cNvSpPr>
            <a:spLocks noGrp="1"/>
          </p:cNvSpPr>
          <p:nvPr>
            <p:ph idx="1"/>
          </p:nvPr>
        </p:nvSpPr>
        <p:spPr>
          <a:xfrm>
            <a:off x="531500" y="2312553"/>
            <a:ext cx="11563518" cy="2079337"/>
          </a:xfrm>
        </p:spPr>
        <p:txBody>
          <a:bodyPr>
            <a:noAutofit/>
          </a:bodyPr>
          <a:lstStyle/>
          <a:p>
            <a:pPr>
              <a:lnSpc>
                <a:spcPct val="150000"/>
              </a:lnSpc>
            </a:pPr>
            <a:r>
              <a:rPr lang="en-GB" dirty="0"/>
              <a:t>Procedure is a subroutine that executes an action in a program without returning a value. A procedure allows us to group a block of code under a name, known as a procedure name. We can call the block of code from anywhere in the program to execute the instructions it contains. </a:t>
            </a:r>
          </a:p>
          <a:p>
            <a:pPr>
              <a:lnSpc>
                <a:spcPct val="150000"/>
              </a:lnSpc>
            </a:pPr>
            <a:r>
              <a:rPr lang="en-GB" dirty="0"/>
              <a:t>We can also pass values to the procedure to change how it works.</a:t>
            </a:r>
            <a:br>
              <a:rPr lang="en-GB" dirty="0"/>
            </a:br>
            <a:br>
              <a:rPr lang="en-GB" dirty="0"/>
            </a:br>
            <a:endParaRPr lang="en-GB" dirty="0"/>
          </a:p>
          <a:p>
            <a:pPr marL="0" indent="0" algn="just">
              <a:lnSpc>
                <a:spcPct val="150000"/>
              </a:lnSpc>
              <a:buNone/>
            </a:pP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63</a:t>
            </a:fld>
            <a:endParaRPr lang="en-GB"/>
          </a:p>
        </p:txBody>
      </p:sp>
      <p:pic>
        <p:nvPicPr>
          <p:cNvPr id="5" name="Picture 4"/>
          <p:cNvPicPr>
            <a:picLocks noChangeAspect="1"/>
          </p:cNvPicPr>
          <p:nvPr/>
        </p:nvPicPr>
        <p:blipFill>
          <a:blip r:embed="rId2"/>
          <a:stretch>
            <a:fillRect/>
          </a:stretch>
        </p:blipFill>
        <p:spPr>
          <a:xfrm>
            <a:off x="864178" y="4206587"/>
            <a:ext cx="10942204" cy="2208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455077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Procedures Example One</a:t>
            </a:r>
          </a:p>
        </p:txBody>
      </p:sp>
      <p:sp>
        <p:nvSpPr>
          <p:cNvPr id="3" name="Content Placeholder 2"/>
          <p:cNvSpPr>
            <a:spLocks noGrp="1"/>
          </p:cNvSpPr>
          <p:nvPr>
            <p:ph idx="1"/>
          </p:nvPr>
        </p:nvSpPr>
        <p:spPr>
          <a:xfrm>
            <a:off x="531500" y="2312553"/>
            <a:ext cx="11563518" cy="2079337"/>
          </a:xfrm>
        </p:spPr>
        <p:txBody>
          <a:bodyPr>
            <a:noAutofit/>
          </a:bodyPr>
          <a:lstStyle/>
          <a:p>
            <a:pPr marL="0" indent="0">
              <a:lnSpc>
                <a:spcPct val="150000"/>
              </a:lnSpc>
              <a:buNone/>
            </a:pPr>
            <a:br>
              <a:rPr lang="en-GB" dirty="0"/>
            </a:br>
            <a:br>
              <a:rPr lang="en-GB" dirty="0"/>
            </a:br>
            <a:endParaRPr lang="en-GB" dirty="0"/>
          </a:p>
          <a:p>
            <a:pPr marL="0" indent="0" algn="just">
              <a:lnSpc>
                <a:spcPct val="150000"/>
              </a:lnSpc>
              <a:buNone/>
            </a:pP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64</a:t>
            </a:fld>
            <a:endParaRPr lang="en-GB"/>
          </a:p>
        </p:txBody>
      </p:sp>
      <p:pic>
        <p:nvPicPr>
          <p:cNvPr id="6" name="Picture 5"/>
          <p:cNvPicPr>
            <a:picLocks noChangeAspect="1"/>
          </p:cNvPicPr>
          <p:nvPr/>
        </p:nvPicPr>
        <p:blipFill rotWithShape="1">
          <a:blip r:embed="rId3"/>
          <a:srcRect r="54530"/>
          <a:stretch/>
        </p:blipFill>
        <p:spPr>
          <a:xfrm>
            <a:off x="521276" y="2499014"/>
            <a:ext cx="6669658" cy="3846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stretch>
            <a:fillRect/>
          </a:stretch>
        </p:blipFill>
        <p:spPr>
          <a:xfrm>
            <a:off x="7402657" y="2517630"/>
            <a:ext cx="4412193" cy="2414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1" name="Straight Arrow Connector 10"/>
          <p:cNvCxnSpPr>
            <a:stCxn id="12" idx="0"/>
          </p:cNvCxnSpPr>
          <p:nvPr/>
        </p:nvCxnSpPr>
        <p:spPr>
          <a:xfrm flipH="1" flipV="1">
            <a:off x="9337964" y="4973784"/>
            <a:ext cx="976746" cy="113607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9060874" y="6109854"/>
            <a:ext cx="2507672"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Answer</a:t>
            </a:r>
          </a:p>
        </p:txBody>
      </p:sp>
    </p:spTree>
    <p:extLst>
      <p:ext uri="{BB962C8B-B14F-4D97-AF65-F5344CB8AC3E}">
        <p14:creationId xmlns:p14="http://schemas.microsoft.com/office/powerpoint/2010/main" val="1883446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Procedures Example Two</a:t>
            </a:r>
          </a:p>
        </p:txBody>
      </p:sp>
      <p:sp>
        <p:nvSpPr>
          <p:cNvPr id="3" name="Content Placeholder 2"/>
          <p:cNvSpPr>
            <a:spLocks noGrp="1"/>
          </p:cNvSpPr>
          <p:nvPr>
            <p:ph idx="1"/>
          </p:nvPr>
        </p:nvSpPr>
        <p:spPr>
          <a:xfrm>
            <a:off x="531500" y="2312553"/>
            <a:ext cx="11563518" cy="2079337"/>
          </a:xfrm>
        </p:spPr>
        <p:txBody>
          <a:bodyPr>
            <a:noAutofit/>
          </a:bodyPr>
          <a:lstStyle/>
          <a:p>
            <a:pPr marL="0" indent="0">
              <a:lnSpc>
                <a:spcPct val="150000"/>
              </a:lnSpc>
              <a:buNone/>
            </a:pPr>
            <a:br>
              <a:rPr lang="en-GB" dirty="0"/>
            </a:br>
            <a:br>
              <a:rPr lang="en-GB" dirty="0"/>
            </a:br>
            <a:endParaRPr lang="en-GB" dirty="0"/>
          </a:p>
          <a:p>
            <a:pPr marL="0" indent="0" algn="just">
              <a:lnSpc>
                <a:spcPct val="150000"/>
              </a:lnSpc>
              <a:buNone/>
            </a:pP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65</a:t>
            </a:fld>
            <a:endParaRPr lang="en-GB"/>
          </a:p>
        </p:txBody>
      </p:sp>
      <p:cxnSp>
        <p:nvCxnSpPr>
          <p:cNvPr id="11" name="Straight Arrow Connector 10"/>
          <p:cNvCxnSpPr>
            <a:stCxn id="12" idx="0"/>
          </p:cNvCxnSpPr>
          <p:nvPr/>
        </p:nvCxnSpPr>
        <p:spPr>
          <a:xfrm flipH="1" flipV="1">
            <a:off x="9504218" y="4959927"/>
            <a:ext cx="810492" cy="11499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9060874" y="6109854"/>
            <a:ext cx="2507672"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Answer</a:t>
            </a:r>
          </a:p>
        </p:txBody>
      </p:sp>
      <p:pic>
        <p:nvPicPr>
          <p:cNvPr id="5" name="Picture 4"/>
          <p:cNvPicPr>
            <a:picLocks noChangeAspect="1"/>
          </p:cNvPicPr>
          <p:nvPr/>
        </p:nvPicPr>
        <p:blipFill rotWithShape="1">
          <a:blip r:embed="rId3"/>
          <a:srcRect r="28361"/>
          <a:stretch/>
        </p:blipFill>
        <p:spPr>
          <a:xfrm>
            <a:off x="508289" y="2516332"/>
            <a:ext cx="6100330" cy="2933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7064087" y="2619375"/>
            <a:ext cx="4686300" cy="2243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77131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a:t>
            </a:r>
          </a:p>
        </p:txBody>
      </p:sp>
      <p:sp>
        <p:nvSpPr>
          <p:cNvPr id="3" name="Content Placeholder 2"/>
          <p:cNvSpPr>
            <a:spLocks noGrp="1"/>
          </p:cNvSpPr>
          <p:nvPr>
            <p:ph idx="1"/>
          </p:nvPr>
        </p:nvSpPr>
        <p:spPr>
          <a:xfrm>
            <a:off x="1154954" y="2603500"/>
            <a:ext cx="9831701" cy="3416300"/>
          </a:xfrm>
        </p:spPr>
        <p:txBody>
          <a:bodyPr/>
          <a:lstStyle/>
          <a:p>
            <a:pPr>
              <a:lnSpc>
                <a:spcPct val="150000"/>
              </a:lnSpc>
            </a:pPr>
            <a:r>
              <a:rPr lang="en-GB" dirty="0"/>
              <a:t>A function is a block of code which is executed when it is called from somewhere in the program. A function will return a value.</a:t>
            </a:r>
          </a:p>
          <a:p>
            <a:pPr>
              <a:lnSpc>
                <a:spcPct val="150000"/>
              </a:lnSpc>
            </a:pPr>
            <a:r>
              <a:rPr lang="en-GB" dirty="0"/>
              <a:t>In Python a function is defined using the </a:t>
            </a:r>
            <a:r>
              <a:rPr lang="en-GB" dirty="0" err="1"/>
              <a:t>def</a:t>
            </a:r>
            <a:r>
              <a:rPr lang="en-GB" dirty="0"/>
              <a:t> keyword:</a:t>
            </a:r>
            <a:br>
              <a:rPr lang="en-GB" dirty="0"/>
            </a:br>
            <a:br>
              <a:rPr lang="en-GB" dirty="0"/>
            </a:br>
            <a:br>
              <a:rPr lang="en-GB" dirty="0"/>
            </a:b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66</a:t>
            </a:fld>
            <a:endParaRPr lang="en-GB"/>
          </a:p>
        </p:txBody>
      </p:sp>
      <p:pic>
        <p:nvPicPr>
          <p:cNvPr id="5" name="Picture 4"/>
          <p:cNvPicPr>
            <a:picLocks noChangeAspect="1"/>
          </p:cNvPicPr>
          <p:nvPr/>
        </p:nvPicPr>
        <p:blipFill>
          <a:blip r:embed="rId2"/>
          <a:stretch>
            <a:fillRect/>
          </a:stretch>
        </p:blipFill>
        <p:spPr>
          <a:xfrm>
            <a:off x="1501919" y="4165888"/>
            <a:ext cx="5279931" cy="1833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1007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Calling a Function</a:t>
            </a:r>
          </a:p>
        </p:txBody>
      </p:sp>
      <p:sp>
        <p:nvSpPr>
          <p:cNvPr id="3" name="Content Placeholder 2"/>
          <p:cNvSpPr>
            <a:spLocks noGrp="1"/>
          </p:cNvSpPr>
          <p:nvPr>
            <p:ph idx="1"/>
          </p:nvPr>
        </p:nvSpPr>
        <p:spPr/>
        <p:txBody>
          <a:bodyPr/>
          <a:lstStyle/>
          <a:p>
            <a:r>
              <a:rPr lang="en-GB" dirty="0"/>
              <a:t>To call a function, use the function name followed by parenthesis:</a:t>
            </a:r>
          </a:p>
          <a:p>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67</a:t>
            </a:fld>
            <a:endParaRPr lang="en-GB"/>
          </a:p>
        </p:txBody>
      </p:sp>
      <p:pic>
        <p:nvPicPr>
          <p:cNvPr id="5" name="Picture 4"/>
          <p:cNvPicPr>
            <a:picLocks noChangeAspect="1"/>
          </p:cNvPicPr>
          <p:nvPr/>
        </p:nvPicPr>
        <p:blipFill>
          <a:blip r:embed="rId2"/>
          <a:stretch>
            <a:fillRect/>
          </a:stretch>
        </p:blipFill>
        <p:spPr>
          <a:xfrm>
            <a:off x="1651721" y="3144548"/>
            <a:ext cx="4561038" cy="2466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15648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 Example One</a:t>
            </a:r>
          </a:p>
        </p:txBody>
      </p:sp>
      <p:pic>
        <p:nvPicPr>
          <p:cNvPr id="5" name="Content Placeholder 4"/>
          <p:cNvPicPr>
            <a:picLocks noGrp="1" noChangeAspect="1"/>
          </p:cNvPicPr>
          <p:nvPr>
            <p:ph idx="1"/>
          </p:nvPr>
        </p:nvPicPr>
        <p:blipFill rotWithShape="1">
          <a:blip r:embed="rId2"/>
          <a:srcRect r="39919"/>
          <a:stretch/>
        </p:blipFill>
        <p:spPr>
          <a:xfrm>
            <a:off x="649792" y="2462933"/>
            <a:ext cx="6412831" cy="3549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FA2D1EA5-6C4D-41B9-8455-CC57AC805A4E}" type="slidenum">
              <a:rPr lang="en-GB" smtClean="0"/>
              <a:t>68</a:t>
            </a:fld>
            <a:endParaRPr lang="en-GB"/>
          </a:p>
        </p:txBody>
      </p:sp>
      <p:cxnSp>
        <p:nvCxnSpPr>
          <p:cNvPr id="6" name="Straight Arrow Connector 5"/>
          <p:cNvCxnSpPr>
            <a:stCxn id="7" idx="0"/>
            <a:endCxn id="8" idx="2"/>
          </p:cNvCxnSpPr>
          <p:nvPr/>
        </p:nvCxnSpPr>
        <p:spPr>
          <a:xfrm flipH="1" flipV="1">
            <a:off x="9559554" y="4774621"/>
            <a:ext cx="755156" cy="13352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9060874" y="6109854"/>
            <a:ext cx="2507672"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Answer</a:t>
            </a:r>
          </a:p>
        </p:txBody>
      </p:sp>
      <p:pic>
        <p:nvPicPr>
          <p:cNvPr id="8" name="Picture 7"/>
          <p:cNvPicPr>
            <a:picLocks noChangeAspect="1"/>
          </p:cNvPicPr>
          <p:nvPr/>
        </p:nvPicPr>
        <p:blipFill>
          <a:blip r:embed="rId3"/>
          <a:stretch>
            <a:fillRect/>
          </a:stretch>
        </p:blipFill>
        <p:spPr>
          <a:xfrm>
            <a:off x="7370617" y="2981778"/>
            <a:ext cx="4377874" cy="1792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582593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Events</a:t>
            </a:r>
          </a:p>
        </p:txBody>
      </p:sp>
      <p:sp>
        <p:nvSpPr>
          <p:cNvPr id="3" name="Content Placeholder 2"/>
          <p:cNvSpPr>
            <a:spLocks noGrp="1"/>
          </p:cNvSpPr>
          <p:nvPr>
            <p:ph idx="1"/>
          </p:nvPr>
        </p:nvSpPr>
        <p:spPr/>
        <p:txBody>
          <a:bodyPr/>
          <a:lstStyle/>
          <a:p>
            <a:pPr algn="just">
              <a:lnSpc>
                <a:spcPct val="150000"/>
              </a:lnSpc>
            </a:pPr>
            <a:r>
              <a:rPr lang="en-GB" dirty="0"/>
              <a:t>An Event is simply an action, like clicking a button, which then leads to another event, which the developer already assigns. </a:t>
            </a:r>
          </a:p>
          <a:p>
            <a:pPr algn="just">
              <a:lnSpc>
                <a:spcPct val="150000"/>
              </a:lnSpc>
            </a:pPr>
            <a:r>
              <a:rPr lang="en-GB" dirty="0"/>
              <a:t>A very simple example to understand the working of events and event handlers is a user form. After the user is done filling out the information, the user has to click on the submit button, sending the details and processing it.</a:t>
            </a:r>
          </a:p>
        </p:txBody>
      </p:sp>
      <p:sp>
        <p:nvSpPr>
          <p:cNvPr id="4" name="Slide Number Placeholder 3"/>
          <p:cNvSpPr>
            <a:spLocks noGrp="1"/>
          </p:cNvSpPr>
          <p:nvPr>
            <p:ph type="sldNum" sz="quarter" idx="12"/>
          </p:nvPr>
        </p:nvSpPr>
        <p:spPr/>
        <p:txBody>
          <a:bodyPr/>
          <a:lstStyle/>
          <a:p>
            <a:fld id="{FA2D1EA5-6C4D-41B9-8455-CC57AC805A4E}" type="slidenum">
              <a:rPr lang="en-GB" smtClean="0"/>
              <a:t>69</a:t>
            </a:fld>
            <a:endParaRPr lang="en-GB"/>
          </a:p>
        </p:txBody>
      </p:sp>
    </p:spTree>
    <p:extLst>
      <p:ext uri="{BB962C8B-B14F-4D97-AF65-F5344CB8AC3E}">
        <p14:creationId xmlns:p14="http://schemas.microsoft.com/office/powerpoint/2010/main" val="281286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 analysis</a:t>
            </a:r>
          </a:p>
        </p:txBody>
      </p:sp>
      <p:sp>
        <p:nvSpPr>
          <p:cNvPr id="3" name="Content Placeholder 2"/>
          <p:cNvSpPr>
            <a:spLocks noGrp="1"/>
          </p:cNvSpPr>
          <p:nvPr>
            <p:ph idx="1"/>
          </p:nvPr>
        </p:nvSpPr>
        <p:spPr>
          <a:xfrm>
            <a:off x="455708" y="2271806"/>
            <a:ext cx="8825659" cy="3416300"/>
          </a:xfrm>
        </p:spPr>
        <p:txBody>
          <a:bodyPr/>
          <a:lstStyle/>
          <a:p>
            <a:pPr marL="0" indent="0">
              <a:buNone/>
            </a:pPr>
            <a:endParaRPr lang="en-GB" dirty="0"/>
          </a:p>
          <a:p>
            <a:pPr>
              <a:lnSpc>
                <a:spcPct val="150000"/>
              </a:lnSpc>
            </a:pPr>
            <a:r>
              <a:rPr lang="en-GB" dirty="0"/>
              <a:t>Systems analysis is the practice of studying an existing system (such as how a school or library works) in order to develop a better system. Here we shall see how this is done when a system is improved using computers. </a:t>
            </a:r>
          </a:p>
          <a:p>
            <a:pPr>
              <a:lnSpc>
                <a:spcPct val="150000"/>
              </a:lnSpc>
            </a:pPr>
            <a:r>
              <a:rPr lang="en-GB" dirty="0"/>
              <a:t>The person who does systems analysis and manages the development of the new system is called a “systems analyst”. </a:t>
            </a:r>
          </a:p>
          <a:p>
            <a:pPr marL="0" indent="0">
              <a:buNone/>
            </a:pP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7</a:t>
            </a:fld>
            <a:endParaRPr lang="en-GB"/>
          </a:p>
        </p:txBody>
      </p:sp>
      <p:grpSp>
        <p:nvGrpSpPr>
          <p:cNvPr id="6" name="Group 5"/>
          <p:cNvGrpSpPr/>
          <p:nvPr/>
        </p:nvGrpSpPr>
        <p:grpSpPr>
          <a:xfrm>
            <a:off x="8937811" y="3469341"/>
            <a:ext cx="3732538" cy="2984828"/>
            <a:chOff x="0" y="0"/>
            <a:chExt cx="5081087" cy="3656339"/>
          </a:xfrm>
        </p:grpSpPr>
        <p:sp>
          <p:nvSpPr>
            <p:cNvPr id="7" name="Rectangle 6"/>
            <p:cNvSpPr/>
            <p:nvPr/>
          </p:nvSpPr>
          <p:spPr>
            <a:xfrm>
              <a:off x="5010785" y="3399748"/>
              <a:ext cx="70302" cy="256591"/>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 </a:t>
              </a:r>
            </a:p>
          </p:txBody>
        </p:sp>
        <p:sp>
          <p:nvSpPr>
            <p:cNvPr id="8" name="Shape 139"/>
            <p:cNvSpPr/>
            <p:nvPr/>
          </p:nvSpPr>
          <p:spPr>
            <a:xfrm>
              <a:off x="200152" y="122809"/>
              <a:ext cx="3769614" cy="3416427"/>
            </a:xfrm>
            <a:custGeom>
              <a:avLst/>
              <a:gdLst/>
              <a:ahLst/>
              <a:cxnLst/>
              <a:rect l="0" t="0" r="0" b="0"/>
              <a:pathLst>
                <a:path w="3769614" h="3416427">
                  <a:moveTo>
                    <a:pt x="2252345" y="0"/>
                  </a:moveTo>
                  <a:cubicBezTo>
                    <a:pt x="3181223" y="202947"/>
                    <a:pt x="3769614" y="1120522"/>
                    <a:pt x="3566668" y="2049399"/>
                  </a:cubicBezTo>
                  <a:cubicBezTo>
                    <a:pt x="3388979" y="2862167"/>
                    <a:pt x="2664250" y="3414251"/>
                    <a:pt x="1863653" y="3403528"/>
                  </a:cubicBezTo>
                  <a:cubicBezTo>
                    <a:pt x="1749282" y="3401997"/>
                    <a:pt x="1633363" y="3388979"/>
                    <a:pt x="1517269" y="3363595"/>
                  </a:cubicBezTo>
                  <a:cubicBezTo>
                    <a:pt x="588391" y="3160649"/>
                    <a:pt x="0" y="2243074"/>
                    <a:pt x="202946" y="1314197"/>
                  </a:cubicBezTo>
                  <a:cubicBezTo>
                    <a:pt x="312166" y="814705"/>
                    <a:pt x="637667" y="389510"/>
                    <a:pt x="1091565" y="153924"/>
                  </a:cubicBezTo>
                  <a:lnTo>
                    <a:pt x="1050290" y="53213"/>
                  </a:lnTo>
                  <a:lnTo>
                    <a:pt x="1271270" y="182372"/>
                  </a:lnTo>
                  <a:lnTo>
                    <a:pt x="1209929" y="443357"/>
                  </a:lnTo>
                  <a:lnTo>
                    <a:pt x="1168781" y="342647"/>
                  </a:lnTo>
                  <a:cubicBezTo>
                    <a:pt x="429133" y="738124"/>
                    <a:pt x="150241" y="1658239"/>
                    <a:pt x="545719" y="2397887"/>
                  </a:cubicBezTo>
                  <a:cubicBezTo>
                    <a:pt x="941197" y="3137408"/>
                    <a:pt x="1861312" y="3416427"/>
                    <a:pt x="2600833" y="3020949"/>
                  </a:cubicBezTo>
                  <a:cubicBezTo>
                    <a:pt x="3340481" y="2625471"/>
                    <a:pt x="3619373" y="1705356"/>
                    <a:pt x="3223895" y="965709"/>
                  </a:cubicBezTo>
                  <a:cubicBezTo>
                    <a:pt x="3014345" y="573660"/>
                    <a:pt x="2643378" y="293243"/>
                    <a:pt x="2209038" y="198247"/>
                  </a:cubicBezTo>
                  <a:lnTo>
                    <a:pt x="2252345" y="0"/>
                  </a:lnTo>
                  <a:close/>
                </a:path>
              </a:pathLst>
            </a:custGeom>
            <a:ln w="0" cap="flat">
              <a:miter lim="127000"/>
            </a:ln>
          </p:spPr>
          <p:style>
            <a:lnRef idx="0">
              <a:srgbClr val="000000">
                <a:alpha val="0"/>
              </a:srgbClr>
            </a:lnRef>
            <a:fillRef idx="1">
              <a:srgbClr val="D0D8E8"/>
            </a:fillRef>
            <a:effectRef idx="0">
              <a:scrgbClr r="0" g="0" b="0"/>
            </a:effectRef>
            <a:fontRef idx="none"/>
          </p:style>
          <p:txBody>
            <a:bodyPr/>
            <a:lstStyle/>
            <a:p>
              <a:endParaRPr lang="en-GB"/>
            </a:p>
          </p:txBody>
        </p:sp>
        <p:sp>
          <p:nvSpPr>
            <p:cNvPr id="9" name="Shape 140"/>
            <p:cNvSpPr/>
            <p:nvPr/>
          </p:nvSpPr>
          <p:spPr>
            <a:xfrm>
              <a:off x="1522349" y="0"/>
              <a:ext cx="1125220" cy="562483"/>
            </a:xfrm>
            <a:custGeom>
              <a:avLst/>
              <a:gdLst/>
              <a:ahLst/>
              <a:cxnLst/>
              <a:rect l="0" t="0" r="0" b="0"/>
              <a:pathLst>
                <a:path w="1125220" h="562483">
                  <a:moveTo>
                    <a:pt x="93853" y="0"/>
                  </a:moveTo>
                  <a:lnTo>
                    <a:pt x="1031367" y="0"/>
                  </a:lnTo>
                  <a:cubicBezTo>
                    <a:pt x="1083183" y="0"/>
                    <a:pt x="1125220" y="41910"/>
                    <a:pt x="1125220" y="93726"/>
                  </a:cubicBezTo>
                  <a:lnTo>
                    <a:pt x="1125220" y="468757"/>
                  </a:lnTo>
                  <a:cubicBezTo>
                    <a:pt x="1125220" y="520573"/>
                    <a:pt x="1083183" y="562483"/>
                    <a:pt x="1031367" y="562483"/>
                  </a:cubicBezTo>
                  <a:lnTo>
                    <a:pt x="93853" y="562483"/>
                  </a:lnTo>
                  <a:cubicBezTo>
                    <a:pt x="42037" y="562483"/>
                    <a:pt x="0" y="520573"/>
                    <a:pt x="0" y="468757"/>
                  </a:cubicBezTo>
                  <a:lnTo>
                    <a:pt x="0" y="93726"/>
                  </a:lnTo>
                  <a:cubicBezTo>
                    <a:pt x="0" y="41910"/>
                    <a:pt x="42037" y="0"/>
                    <a:pt x="93853" y="0"/>
                  </a:cubicBezTo>
                  <a:close/>
                </a:path>
              </a:pathLst>
            </a:custGeom>
            <a:ln w="0" cap="flat">
              <a:miter lim="127000"/>
            </a:ln>
          </p:spPr>
          <p:style>
            <a:lnRef idx="0">
              <a:srgbClr val="000000">
                <a:alpha val="0"/>
              </a:srgbClr>
            </a:lnRef>
            <a:fillRef idx="1">
              <a:srgbClr val="4F81BD"/>
            </a:fillRef>
            <a:effectRef idx="0">
              <a:scrgbClr r="0" g="0" b="0"/>
            </a:effectRef>
            <a:fontRef idx="none"/>
          </p:style>
          <p:txBody>
            <a:bodyPr/>
            <a:lstStyle/>
            <a:p>
              <a:endParaRPr lang="en-GB"/>
            </a:p>
          </p:txBody>
        </p:sp>
        <p:sp>
          <p:nvSpPr>
            <p:cNvPr id="10" name="Shape 141"/>
            <p:cNvSpPr/>
            <p:nvPr/>
          </p:nvSpPr>
          <p:spPr>
            <a:xfrm>
              <a:off x="1522349" y="0"/>
              <a:ext cx="1125220" cy="562483"/>
            </a:xfrm>
            <a:custGeom>
              <a:avLst/>
              <a:gdLst/>
              <a:ahLst/>
              <a:cxnLst/>
              <a:rect l="0" t="0" r="0" b="0"/>
              <a:pathLst>
                <a:path w="1125220" h="562483">
                  <a:moveTo>
                    <a:pt x="0" y="93726"/>
                  </a:moveTo>
                  <a:cubicBezTo>
                    <a:pt x="0" y="41910"/>
                    <a:pt x="42037" y="0"/>
                    <a:pt x="93853" y="0"/>
                  </a:cubicBezTo>
                  <a:lnTo>
                    <a:pt x="1031367" y="0"/>
                  </a:lnTo>
                  <a:cubicBezTo>
                    <a:pt x="1083183" y="0"/>
                    <a:pt x="1125220" y="41910"/>
                    <a:pt x="1125220" y="93726"/>
                  </a:cubicBezTo>
                  <a:lnTo>
                    <a:pt x="1125220" y="468757"/>
                  </a:lnTo>
                  <a:cubicBezTo>
                    <a:pt x="1125220" y="520573"/>
                    <a:pt x="1083183" y="562483"/>
                    <a:pt x="1031367" y="562483"/>
                  </a:cubicBezTo>
                  <a:lnTo>
                    <a:pt x="93853" y="562483"/>
                  </a:lnTo>
                  <a:cubicBezTo>
                    <a:pt x="42037" y="562483"/>
                    <a:pt x="0" y="520573"/>
                    <a:pt x="0" y="468757"/>
                  </a:cubicBezTo>
                  <a:close/>
                </a:path>
              </a:pathLst>
            </a:custGeom>
            <a:ln w="254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11" name="Rectangle 10"/>
            <p:cNvSpPr/>
            <p:nvPr/>
          </p:nvSpPr>
          <p:spPr>
            <a:xfrm>
              <a:off x="1719834" y="100837"/>
              <a:ext cx="1007152" cy="156905"/>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dirty="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Stage 1: Project </a:t>
              </a:r>
              <a:endParaRPr lang="en-GB" sz="1400"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2" name="Rectangle 11"/>
            <p:cNvSpPr/>
            <p:nvPr/>
          </p:nvSpPr>
          <p:spPr>
            <a:xfrm>
              <a:off x="1774698" y="225959"/>
              <a:ext cx="861066" cy="157317"/>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selection and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3" name="Rectangle 12"/>
            <p:cNvSpPr/>
            <p:nvPr/>
          </p:nvSpPr>
          <p:spPr>
            <a:xfrm>
              <a:off x="1719834" y="354202"/>
              <a:ext cx="972338" cy="156905"/>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feasibility study</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4" name="Rectangle 13"/>
            <p:cNvSpPr/>
            <p:nvPr/>
          </p:nvSpPr>
          <p:spPr>
            <a:xfrm>
              <a:off x="2451608" y="354202"/>
              <a:ext cx="34814" cy="156905"/>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5" name="Shape 146"/>
            <p:cNvSpPr/>
            <p:nvPr/>
          </p:nvSpPr>
          <p:spPr>
            <a:xfrm>
              <a:off x="2743200" y="587883"/>
              <a:ext cx="1125093" cy="562484"/>
            </a:xfrm>
            <a:custGeom>
              <a:avLst/>
              <a:gdLst/>
              <a:ahLst/>
              <a:cxnLst/>
              <a:rect l="0" t="0" r="0" b="0"/>
              <a:pathLst>
                <a:path w="1125093" h="562484">
                  <a:moveTo>
                    <a:pt x="93726" y="0"/>
                  </a:moveTo>
                  <a:lnTo>
                    <a:pt x="1031367" y="0"/>
                  </a:lnTo>
                  <a:cubicBezTo>
                    <a:pt x="1083183" y="0"/>
                    <a:pt x="1125093" y="41911"/>
                    <a:pt x="1125093" y="93726"/>
                  </a:cubicBezTo>
                  <a:lnTo>
                    <a:pt x="1125093" y="468757"/>
                  </a:lnTo>
                  <a:cubicBezTo>
                    <a:pt x="1125093" y="520573"/>
                    <a:pt x="1083183" y="562484"/>
                    <a:pt x="1031367" y="562484"/>
                  </a:cubicBezTo>
                  <a:lnTo>
                    <a:pt x="93726" y="562484"/>
                  </a:lnTo>
                  <a:cubicBezTo>
                    <a:pt x="42037" y="562484"/>
                    <a:pt x="0" y="520573"/>
                    <a:pt x="0" y="468757"/>
                  </a:cubicBezTo>
                  <a:lnTo>
                    <a:pt x="0" y="93726"/>
                  </a:lnTo>
                  <a:cubicBezTo>
                    <a:pt x="0" y="41911"/>
                    <a:pt x="42037" y="0"/>
                    <a:pt x="93726" y="0"/>
                  </a:cubicBezTo>
                  <a:close/>
                </a:path>
              </a:pathLst>
            </a:custGeom>
            <a:ln w="0" cap="flat">
              <a:miter lim="127000"/>
            </a:ln>
          </p:spPr>
          <p:style>
            <a:lnRef idx="0">
              <a:srgbClr val="000000">
                <a:alpha val="0"/>
              </a:srgbClr>
            </a:lnRef>
            <a:fillRef idx="1">
              <a:srgbClr val="4F81BD"/>
            </a:fillRef>
            <a:effectRef idx="0">
              <a:scrgbClr r="0" g="0" b="0"/>
            </a:effectRef>
            <a:fontRef idx="none"/>
          </p:style>
          <p:txBody>
            <a:bodyPr/>
            <a:lstStyle/>
            <a:p>
              <a:endParaRPr lang="en-GB"/>
            </a:p>
          </p:txBody>
        </p:sp>
        <p:sp>
          <p:nvSpPr>
            <p:cNvPr id="16" name="Shape 147"/>
            <p:cNvSpPr/>
            <p:nvPr/>
          </p:nvSpPr>
          <p:spPr>
            <a:xfrm>
              <a:off x="2743200" y="587883"/>
              <a:ext cx="1125093" cy="562484"/>
            </a:xfrm>
            <a:custGeom>
              <a:avLst/>
              <a:gdLst/>
              <a:ahLst/>
              <a:cxnLst/>
              <a:rect l="0" t="0" r="0" b="0"/>
              <a:pathLst>
                <a:path w="1125093" h="562484">
                  <a:moveTo>
                    <a:pt x="0" y="93726"/>
                  </a:moveTo>
                  <a:cubicBezTo>
                    <a:pt x="0" y="41911"/>
                    <a:pt x="42037" y="0"/>
                    <a:pt x="93726" y="0"/>
                  </a:cubicBezTo>
                  <a:lnTo>
                    <a:pt x="1031367" y="0"/>
                  </a:lnTo>
                  <a:cubicBezTo>
                    <a:pt x="1083183" y="0"/>
                    <a:pt x="1125093" y="41911"/>
                    <a:pt x="1125093" y="93726"/>
                  </a:cubicBezTo>
                  <a:lnTo>
                    <a:pt x="1125093" y="468757"/>
                  </a:lnTo>
                  <a:cubicBezTo>
                    <a:pt x="1125093" y="520573"/>
                    <a:pt x="1083183" y="562484"/>
                    <a:pt x="1031367" y="562484"/>
                  </a:cubicBezTo>
                  <a:lnTo>
                    <a:pt x="93726" y="562484"/>
                  </a:lnTo>
                  <a:cubicBezTo>
                    <a:pt x="42037" y="562484"/>
                    <a:pt x="0" y="520573"/>
                    <a:pt x="0" y="468757"/>
                  </a:cubicBezTo>
                  <a:close/>
                </a:path>
              </a:pathLst>
            </a:custGeom>
            <a:ln w="254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17" name="Rectangle 16"/>
            <p:cNvSpPr/>
            <p:nvPr/>
          </p:nvSpPr>
          <p:spPr>
            <a:xfrm>
              <a:off x="2929001" y="689101"/>
              <a:ext cx="1043353" cy="156905"/>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Stage 2: Present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8" name="Rectangle 17"/>
            <p:cNvSpPr/>
            <p:nvPr/>
          </p:nvSpPr>
          <p:spPr>
            <a:xfrm>
              <a:off x="2901569" y="814070"/>
              <a:ext cx="1111904" cy="156905"/>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system study and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9" name="Rectangle 18"/>
            <p:cNvSpPr/>
            <p:nvPr/>
          </p:nvSpPr>
          <p:spPr>
            <a:xfrm>
              <a:off x="3124073" y="942086"/>
              <a:ext cx="489558" cy="156905"/>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analysis</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20" name="Rectangle 19"/>
            <p:cNvSpPr/>
            <p:nvPr/>
          </p:nvSpPr>
          <p:spPr>
            <a:xfrm>
              <a:off x="3493135" y="942086"/>
              <a:ext cx="34814" cy="156905"/>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21" name="Shape 152"/>
            <p:cNvSpPr/>
            <p:nvPr/>
          </p:nvSpPr>
          <p:spPr>
            <a:xfrm>
              <a:off x="3044698" y="1908937"/>
              <a:ext cx="1125220" cy="562483"/>
            </a:xfrm>
            <a:custGeom>
              <a:avLst/>
              <a:gdLst/>
              <a:ahLst/>
              <a:cxnLst/>
              <a:rect l="0" t="0" r="0" b="0"/>
              <a:pathLst>
                <a:path w="1125220" h="562483">
                  <a:moveTo>
                    <a:pt x="93853" y="0"/>
                  </a:moveTo>
                  <a:lnTo>
                    <a:pt x="1031367" y="0"/>
                  </a:lnTo>
                  <a:cubicBezTo>
                    <a:pt x="1083183" y="0"/>
                    <a:pt x="1125220" y="41910"/>
                    <a:pt x="1125220" y="93726"/>
                  </a:cubicBezTo>
                  <a:lnTo>
                    <a:pt x="1125220" y="468757"/>
                  </a:lnTo>
                  <a:cubicBezTo>
                    <a:pt x="1125220" y="520573"/>
                    <a:pt x="1083183" y="562483"/>
                    <a:pt x="1031367" y="562483"/>
                  </a:cubicBezTo>
                  <a:lnTo>
                    <a:pt x="93853" y="562483"/>
                  </a:lnTo>
                  <a:cubicBezTo>
                    <a:pt x="42037" y="562483"/>
                    <a:pt x="0" y="520573"/>
                    <a:pt x="0" y="468757"/>
                  </a:cubicBezTo>
                  <a:lnTo>
                    <a:pt x="0" y="93726"/>
                  </a:lnTo>
                  <a:cubicBezTo>
                    <a:pt x="0" y="41910"/>
                    <a:pt x="42037" y="0"/>
                    <a:pt x="93853"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22" name="Shape 153"/>
            <p:cNvSpPr/>
            <p:nvPr/>
          </p:nvSpPr>
          <p:spPr>
            <a:xfrm>
              <a:off x="3044698" y="1908937"/>
              <a:ext cx="1125220" cy="562483"/>
            </a:xfrm>
            <a:custGeom>
              <a:avLst/>
              <a:gdLst/>
              <a:ahLst/>
              <a:cxnLst/>
              <a:rect l="0" t="0" r="0" b="0"/>
              <a:pathLst>
                <a:path w="1125220" h="562483">
                  <a:moveTo>
                    <a:pt x="0" y="93726"/>
                  </a:moveTo>
                  <a:cubicBezTo>
                    <a:pt x="0" y="41910"/>
                    <a:pt x="42037" y="0"/>
                    <a:pt x="93853" y="0"/>
                  </a:cubicBezTo>
                  <a:lnTo>
                    <a:pt x="1031367" y="0"/>
                  </a:lnTo>
                  <a:cubicBezTo>
                    <a:pt x="1083183" y="0"/>
                    <a:pt x="1125220" y="41910"/>
                    <a:pt x="1125220" y="93726"/>
                  </a:cubicBezTo>
                  <a:lnTo>
                    <a:pt x="1125220" y="468757"/>
                  </a:lnTo>
                  <a:cubicBezTo>
                    <a:pt x="1125220" y="520573"/>
                    <a:pt x="1083183" y="562483"/>
                    <a:pt x="1031367" y="562483"/>
                  </a:cubicBezTo>
                  <a:lnTo>
                    <a:pt x="93853" y="562483"/>
                  </a:lnTo>
                  <a:cubicBezTo>
                    <a:pt x="42037" y="562483"/>
                    <a:pt x="0" y="520573"/>
                    <a:pt x="0" y="468757"/>
                  </a:cubicBezTo>
                  <a:close/>
                </a:path>
              </a:pathLst>
            </a:custGeom>
            <a:ln w="254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23" name="Rectangle 22"/>
            <p:cNvSpPr/>
            <p:nvPr/>
          </p:nvSpPr>
          <p:spPr>
            <a:xfrm>
              <a:off x="3194177" y="2010410"/>
              <a:ext cx="1140710" cy="156905"/>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Stage 3: Design of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24" name="Rectangle 23"/>
            <p:cNvSpPr/>
            <p:nvPr/>
          </p:nvSpPr>
          <p:spPr>
            <a:xfrm>
              <a:off x="3169793" y="2135378"/>
              <a:ext cx="1201866" cy="156904"/>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new computerized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25" name="Rectangle 24"/>
            <p:cNvSpPr/>
            <p:nvPr/>
          </p:nvSpPr>
          <p:spPr>
            <a:xfrm>
              <a:off x="3444113" y="2263546"/>
              <a:ext cx="443429" cy="157317"/>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system</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26" name="Rectangle 25"/>
            <p:cNvSpPr/>
            <p:nvPr/>
          </p:nvSpPr>
          <p:spPr>
            <a:xfrm>
              <a:off x="3776345" y="2263546"/>
              <a:ext cx="34906" cy="157317"/>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27" name="Shape 158"/>
            <p:cNvSpPr/>
            <p:nvPr/>
          </p:nvSpPr>
          <p:spPr>
            <a:xfrm>
              <a:off x="2199894" y="2968244"/>
              <a:ext cx="1125093" cy="562610"/>
            </a:xfrm>
            <a:custGeom>
              <a:avLst/>
              <a:gdLst/>
              <a:ahLst/>
              <a:cxnLst/>
              <a:rect l="0" t="0" r="0" b="0"/>
              <a:pathLst>
                <a:path w="1125093" h="562610">
                  <a:moveTo>
                    <a:pt x="93726" y="0"/>
                  </a:moveTo>
                  <a:lnTo>
                    <a:pt x="1031367" y="0"/>
                  </a:lnTo>
                  <a:cubicBezTo>
                    <a:pt x="1083183" y="0"/>
                    <a:pt x="1125093" y="42037"/>
                    <a:pt x="1125093" y="93853"/>
                  </a:cubicBezTo>
                  <a:lnTo>
                    <a:pt x="1125093" y="468884"/>
                  </a:lnTo>
                  <a:cubicBezTo>
                    <a:pt x="1125093" y="520573"/>
                    <a:pt x="1083183" y="562610"/>
                    <a:pt x="1031367" y="562610"/>
                  </a:cubicBezTo>
                  <a:lnTo>
                    <a:pt x="93726" y="562610"/>
                  </a:lnTo>
                  <a:cubicBezTo>
                    <a:pt x="42037" y="562610"/>
                    <a:pt x="0" y="520573"/>
                    <a:pt x="0" y="468884"/>
                  </a:cubicBezTo>
                  <a:lnTo>
                    <a:pt x="0" y="93853"/>
                  </a:lnTo>
                  <a:cubicBezTo>
                    <a:pt x="0" y="42037"/>
                    <a:pt x="42037" y="0"/>
                    <a:pt x="93726"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28" name="Shape 159"/>
            <p:cNvSpPr/>
            <p:nvPr/>
          </p:nvSpPr>
          <p:spPr>
            <a:xfrm>
              <a:off x="2199894" y="2968244"/>
              <a:ext cx="1125093" cy="562610"/>
            </a:xfrm>
            <a:custGeom>
              <a:avLst/>
              <a:gdLst/>
              <a:ahLst/>
              <a:cxnLst/>
              <a:rect l="0" t="0" r="0" b="0"/>
              <a:pathLst>
                <a:path w="1125093" h="562610">
                  <a:moveTo>
                    <a:pt x="0" y="93853"/>
                  </a:moveTo>
                  <a:cubicBezTo>
                    <a:pt x="0" y="42037"/>
                    <a:pt x="42037" y="0"/>
                    <a:pt x="93726" y="0"/>
                  </a:cubicBezTo>
                  <a:lnTo>
                    <a:pt x="1031367" y="0"/>
                  </a:lnTo>
                  <a:cubicBezTo>
                    <a:pt x="1083183" y="0"/>
                    <a:pt x="1125093" y="42037"/>
                    <a:pt x="1125093" y="93853"/>
                  </a:cubicBezTo>
                  <a:lnTo>
                    <a:pt x="1125093" y="468884"/>
                  </a:lnTo>
                  <a:cubicBezTo>
                    <a:pt x="1125093" y="520573"/>
                    <a:pt x="1083183" y="562610"/>
                    <a:pt x="1031367" y="562610"/>
                  </a:cubicBezTo>
                  <a:lnTo>
                    <a:pt x="93726" y="562610"/>
                  </a:lnTo>
                  <a:cubicBezTo>
                    <a:pt x="42037" y="562610"/>
                    <a:pt x="0" y="520573"/>
                    <a:pt x="0" y="468884"/>
                  </a:cubicBezTo>
                  <a:close/>
                </a:path>
              </a:pathLst>
            </a:custGeom>
            <a:ln w="254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29" name="Rectangle 28"/>
            <p:cNvSpPr/>
            <p:nvPr/>
          </p:nvSpPr>
          <p:spPr>
            <a:xfrm>
              <a:off x="2577465" y="3070225"/>
              <a:ext cx="529148" cy="156904"/>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Stage 4: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30" name="Rectangle 29"/>
            <p:cNvSpPr/>
            <p:nvPr/>
          </p:nvSpPr>
          <p:spPr>
            <a:xfrm>
              <a:off x="2348865" y="3195193"/>
              <a:ext cx="1140556" cy="156904"/>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Programming and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31" name="Rectangle 30"/>
            <p:cNvSpPr/>
            <p:nvPr/>
          </p:nvSpPr>
          <p:spPr>
            <a:xfrm>
              <a:off x="2400681" y="3323209"/>
              <a:ext cx="964020" cy="156904"/>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documentation</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32" name="Rectangle 31"/>
            <p:cNvSpPr/>
            <p:nvPr/>
          </p:nvSpPr>
          <p:spPr>
            <a:xfrm>
              <a:off x="3126486" y="3323209"/>
              <a:ext cx="34814" cy="156904"/>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33" name="Shape 164"/>
            <p:cNvSpPr/>
            <p:nvPr/>
          </p:nvSpPr>
          <p:spPr>
            <a:xfrm>
              <a:off x="844931" y="2968244"/>
              <a:ext cx="1125093" cy="562610"/>
            </a:xfrm>
            <a:custGeom>
              <a:avLst/>
              <a:gdLst/>
              <a:ahLst/>
              <a:cxnLst/>
              <a:rect l="0" t="0" r="0" b="0"/>
              <a:pathLst>
                <a:path w="1125093" h="562610">
                  <a:moveTo>
                    <a:pt x="93726" y="0"/>
                  </a:moveTo>
                  <a:lnTo>
                    <a:pt x="1031367" y="0"/>
                  </a:lnTo>
                  <a:cubicBezTo>
                    <a:pt x="1083056" y="0"/>
                    <a:pt x="1125093" y="42037"/>
                    <a:pt x="1125093" y="93853"/>
                  </a:cubicBezTo>
                  <a:lnTo>
                    <a:pt x="1125093" y="468884"/>
                  </a:lnTo>
                  <a:cubicBezTo>
                    <a:pt x="1125093" y="520573"/>
                    <a:pt x="1083056" y="562610"/>
                    <a:pt x="1031367" y="562610"/>
                  </a:cubicBezTo>
                  <a:lnTo>
                    <a:pt x="93726" y="562610"/>
                  </a:lnTo>
                  <a:cubicBezTo>
                    <a:pt x="41910" y="562610"/>
                    <a:pt x="0" y="520573"/>
                    <a:pt x="0" y="468884"/>
                  </a:cubicBezTo>
                  <a:lnTo>
                    <a:pt x="0" y="93853"/>
                  </a:lnTo>
                  <a:cubicBezTo>
                    <a:pt x="0" y="42037"/>
                    <a:pt x="41910" y="0"/>
                    <a:pt x="93726"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34" name="Shape 165"/>
            <p:cNvSpPr/>
            <p:nvPr/>
          </p:nvSpPr>
          <p:spPr>
            <a:xfrm>
              <a:off x="844931" y="2968244"/>
              <a:ext cx="1125093" cy="562610"/>
            </a:xfrm>
            <a:custGeom>
              <a:avLst/>
              <a:gdLst/>
              <a:ahLst/>
              <a:cxnLst/>
              <a:rect l="0" t="0" r="0" b="0"/>
              <a:pathLst>
                <a:path w="1125093" h="562610">
                  <a:moveTo>
                    <a:pt x="0" y="93853"/>
                  </a:moveTo>
                  <a:cubicBezTo>
                    <a:pt x="0" y="42037"/>
                    <a:pt x="41910" y="0"/>
                    <a:pt x="93726" y="0"/>
                  </a:cubicBezTo>
                  <a:lnTo>
                    <a:pt x="1031367" y="0"/>
                  </a:lnTo>
                  <a:cubicBezTo>
                    <a:pt x="1083056" y="0"/>
                    <a:pt x="1125093" y="42037"/>
                    <a:pt x="1125093" y="93853"/>
                  </a:cubicBezTo>
                  <a:lnTo>
                    <a:pt x="1125093" y="468884"/>
                  </a:lnTo>
                  <a:cubicBezTo>
                    <a:pt x="1125093" y="520573"/>
                    <a:pt x="1083056" y="562610"/>
                    <a:pt x="1031367" y="562610"/>
                  </a:cubicBezTo>
                  <a:lnTo>
                    <a:pt x="93726" y="562610"/>
                  </a:lnTo>
                  <a:cubicBezTo>
                    <a:pt x="41910" y="562610"/>
                    <a:pt x="0" y="520573"/>
                    <a:pt x="0" y="468884"/>
                  </a:cubicBezTo>
                  <a:close/>
                </a:path>
              </a:pathLst>
            </a:custGeom>
            <a:ln w="254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5" name="Rectangle 34"/>
            <p:cNvSpPr/>
            <p:nvPr/>
          </p:nvSpPr>
          <p:spPr>
            <a:xfrm>
              <a:off x="1222121" y="3070225"/>
              <a:ext cx="529148" cy="156904"/>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Stage 5: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36" name="Rectangle 35"/>
            <p:cNvSpPr/>
            <p:nvPr/>
          </p:nvSpPr>
          <p:spPr>
            <a:xfrm>
              <a:off x="932180" y="3195193"/>
              <a:ext cx="1298299" cy="156904"/>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Implementation and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37" name="Rectangle 36"/>
            <p:cNvSpPr/>
            <p:nvPr/>
          </p:nvSpPr>
          <p:spPr>
            <a:xfrm>
              <a:off x="916940" y="3323209"/>
              <a:ext cx="1308158" cy="156904"/>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changeover methods</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38" name="Rectangle 37"/>
            <p:cNvSpPr/>
            <p:nvPr/>
          </p:nvSpPr>
          <p:spPr>
            <a:xfrm>
              <a:off x="1902079" y="3323209"/>
              <a:ext cx="34814" cy="156904"/>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39" name="Shape 170"/>
            <p:cNvSpPr/>
            <p:nvPr/>
          </p:nvSpPr>
          <p:spPr>
            <a:xfrm>
              <a:off x="0" y="1908937"/>
              <a:ext cx="1125220" cy="562483"/>
            </a:xfrm>
            <a:custGeom>
              <a:avLst/>
              <a:gdLst/>
              <a:ahLst/>
              <a:cxnLst/>
              <a:rect l="0" t="0" r="0" b="0"/>
              <a:pathLst>
                <a:path w="1125220" h="562483">
                  <a:moveTo>
                    <a:pt x="93853" y="0"/>
                  </a:moveTo>
                  <a:lnTo>
                    <a:pt x="1031367" y="0"/>
                  </a:lnTo>
                  <a:cubicBezTo>
                    <a:pt x="1083183" y="0"/>
                    <a:pt x="1125220" y="41910"/>
                    <a:pt x="1125220" y="93726"/>
                  </a:cubicBezTo>
                  <a:lnTo>
                    <a:pt x="1125220" y="468757"/>
                  </a:lnTo>
                  <a:cubicBezTo>
                    <a:pt x="1125220" y="520573"/>
                    <a:pt x="1083183" y="562483"/>
                    <a:pt x="1031367" y="562483"/>
                  </a:cubicBezTo>
                  <a:lnTo>
                    <a:pt x="93853" y="562483"/>
                  </a:lnTo>
                  <a:cubicBezTo>
                    <a:pt x="42037" y="562483"/>
                    <a:pt x="0" y="520573"/>
                    <a:pt x="0" y="468757"/>
                  </a:cubicBezTo>
                  <a:lnTo>
                    <a:pt x="0" y="93726"/>
                  </a:lnTo>
                  <a:cubicBezTo>
                    <a:pt x="0" y="41910"/>
                    <a:pt x="42037" y="0"/>
                    <a:pt x="93853"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40" name="Shape 171"/>
            <p:cNvSpPr/>
            <p:nvPr/>
          </p:nvSpPr>
          <p:spPr>
            <a:xfrm>
              <a:off x="0" y="1908937"/>
              <a:ext cx="1125220" cy="562483"/>
            </a:xfrm>
            <a:custGeom>
              <a:avLst/>
              <a:gdLst/>
              <a:ahLst/>
              <a:cxnLst/>
              <a:rect l="0" t="0" r="0" b="0"/>
              <a:pathLst>
                <a:path w="1125220" h="562483">
                  <a:moveTo>
                    <a:pt x="0" y="93726"/>
                  </a:moveTo>
                  <a:cubicBezTo>
                    <a:pt x="0" y="41910"/>
                    <a:pt x="42037" y="0"/>
                    <a:pt x="93853" y="0"/>
                  </a:cubicBezTo>
                  <a:lnTo>
                    <a:pt x="1031367" y="0"/>
                  </a:lnTo>
                  <a:cubicBezTo>
                    <a:pt x="1083183" y="0"/>
                    <a:pt x="1125220" y="41910"/>
                    <a:pt x="1125220" y="93726"/>
                  </a:cubicBezTo>
                  <a:lnTo>
                    <a:pt x="1125220" y="468757"/>
                  </a:lnTo>
                  <a:cubicBezTo>
                    <a:pt x="1125220" y="520573"/>
                    <a:pt x="1083183" y="562483"/>
                    <a:pt x="1031367" y="562483"/>
                  </a:cubicBezTo>
                  <a:lnTo>
                    <a:pt x="93853" y="562483"/>
                  </a:lnTo>
                  <a:cubicBezTo>
                    <a:pt x="42037" y="562483"/>
                    <a:pt x="0" y="520573"/>
                    <a:pt x="0" y="468757"/>
                  </a:cubicBezTo>
                  <a:close/>
                </a:path>
              </a:pathLst>
            </a:custGeom>
            <a:ln w="254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41" name="Rectangle 40"/>
            <p:cNvSpPr/>
            <p:nvPr/>
          </p:nvSpPr>
          <p:spPr>
            <a:xfrm>
              <a:off x="90043" y="2073275"/>
              <a:ext cx="1290597" cy="156905"/>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Stage 6: Control and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42" name="Rectangle 41"/>
            <p:cNvSpPr/>
            <p:nvPr/>
          </p:nvSpPr>
          <p:spPr>
            <a:xfrm>
              <a:off x="404241" y="2198243"/>
              <a:ext cx="421778" cy="156904"/>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review</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43" name="Rectangle 42"/>
            <p:cNvSpPr/>
            <p:nvPr/>
          </p:nvSpPr>
          <p:spPr>
            <a:xfrm>
              <a:off x="721233" y="2198243"/>
              <a:ext cx="34814" cy="156904"/>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44" name="Shape 175"/>
            <p:cNvSpPr/>
            <p:nvPr/>
          </p:nvSpPr>
          <p:spPr>
            <a:xfrm>
              <a:off x="301625" y="587883"/>
              <a:ext cx="1125093" cy="562484"/>
            </a:xfrm>
            <a:custGeom>
              <a:avLst/>
              <a:gdLst/>
              <a:ahLst/>
              <a:cxnLst/>
              <a:rect l="0" t="0" r="0" b="0"/>
              <a:pathLst>
                <a:path w="1125093" h="562484">
                  <a:moveTo>
                    <a:pt x="93726" y="0"/>
                  </a:moveTo>
                  <a:lnTo>
                    <a:pt x="1031367" y="0"/>
                  </a:lnTo>
                  <a:cubicBezTo>
                    <a:pt x="1083056" y="0"/>
                    <a:pt x="1125093" y="41911"/>
                    <a:pt x="1125093" y="93726"/>
                  </a:cubicBezTo>
                  <a:lnTo>
                    <a:pt x="1125093" y="468757"/>
                  </a:lnTo>
                  <a:cubicBezTo>
                    <a:pt x="1125093" y="520573"/>
                    <a:pt x="1083056" y="562484"/>
                    <a:pt x="1031367" y="562484"/>
                  </a:cubicBezTo>
                  <a:lnTo>
                    <a:pt x="93726" y="562484"/>
                  </a:lnTo>
                  <a:cubicBezTo>
                    <a:pt x="41910" y="562484"/>
                    <a:pt x="0" y="520573"/>
                    <a:pt x="0" y="468757"/>
                  </a:cubicBezTo>
                  <a:lnTo>
                    <a:pt x="0" y="93726"/>
                  </a:lnTo>
                  <a:cubicBezTo>
                    <a:pt x="0" y="41911"/>
                    <a:pt x="41910" y="0"/>
                    <a:pt x="93726"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45" name="Shape 176"/>
            <p:cNvSpPr/>
            <p:nvPr/>
          </p:nvSpPr>
          <p:spPr>
            <a:xfrm>
              <a:off x="301625" y="587883"/>
              <a:ext cx="1125093" cy="562484"/>
            </a:xfrm>
            <a:custGeom>
              <a:avLst/>
              <a:gdLst/>
              <a:ahLst/>
              <a:cxnLst/>
              <a:rect l="0" t="0" r="0" b="0"/>
              <a:pathLst>
                <a:path w="1125093" h="562484">
                  <a:moveTo>
                    <a:pt x="0" y="93726"/>
                  </a:moveTo>
                  <a:cubicBezTo>
                    <a:pt x="0" y="41911"/>
                    <a:pt x="41910" y="0"/>
                    <a:pt x="93726" y="0"/>
                  </a:cubicBezTo>
                  <a:lnTo>
                    <a:pt x="1031367" y="0"/>
                  </a:lnTo>
                  <a:cubicBezTo>
                    <a:pt x="1083056" y="0"/>
                    <a:pt x="1125093" y="41911"/>
                    <a:pt x="1125093" y="93726"/>
                  </a:cubicBezTo>
                  <a:lnTo>
                    <a:pt x="1125093" y="468757"/>
                  </a:lnTo>
                  <a:cubicBezTo>
                    <a:pt x="1125093" y="520573"/>
                    <a:pt x="1083056" y="562484"/>
                    <a:pt x="1031367" y="562484"/>
                  </a:cubicBezTo>
                  <a:lnTo>
                    <a:pt x="93726" y="562484"/>
                  </a:lnTo>
                  <a:cubicBezTo>
                    <a:pt x="41910" y="562484"/>
                    <a:pt x="0" y="520573"/>
                    <a:pt x="0" y="468757"/>
                  </a:cubicBezTo>
                  <a:close/>
                </a:path>
              </a:pathLst>
            </a:custGeom>
            <a:ln w="254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46" name="Rectangle 45"/>
            <p:cNvSpPr/>
            <p:nvPr/>
          </p:nvSpPr>
          <p:spPr>
            <a:xfrm>
              <a:off x="498475" y="751967"/>
              <a:ext cx="1011157" cy="156905"/>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Stage 7: System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47" name="Rectangle 46"/>
            <p:cNvSpPr/>
            <p:nvPr/>
          </p:nvSpPr>
          <p:spPr>
            <a:xfrm>
              <a:off x="556387" y="876935"/>
              <a:ext cx="818138" cy="156905"/>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maintenance</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48" name="Rectangle 47"/>
            <p:cNvSpPr/>
            <p:nvPr/>
          </p:nvSpPr>
          <p:spPr>
            <a:xfrm>
              <a:off x="1172337" y="876935"/>
              <a:ext cx="34814" cy="156905"/>
            </a:xfrm>
            <a:prstGeom prst="rect">
              <a:avLst/>
            </a:prstGeom>
            <a:ln>
              <a:noFill/>
            </a:ln>
          </p:spPr>
          <p:txBody>
            <a:bodyPr vert="horz" lIns="0" tIns="0" rIns="0" bIns="0" rtlCol="0">
              <a:noAutofit/>
            </a:bodyPr>
            <a:lstStyle/>
            <a:p>
              <a:pPr marL="6350" marR="9525" indent="-6350" algn="l">
                <a:lnSpc>
                  <a:spcPct val="107000"/>
                </a:lnSpc>
                <a:spcAft>
                  <a:spcPts val="800"/>
                </a:spcAft>
              </a:pPr>
              <a:r>
                <a:rPr lang="en-GB" sz="900">
                  <a:solidFill>
                    <a:srgbClr val="FFFFFF"/>
                  </a:solidFill>
                  <a:effectLst/>
                  <a:latin typeface="Calibri" panose="020F0502020204030204" pitchFamily="34" charset="0"/>
                  <a:ea typeface="Calibri" panose="020F0502020204030204" pitchFamily="34" charset="0"/>
                  <a:cs typeface="Comic Sans MS" panose="030F0702030302020204" pitchFamily="66" charset="0"/>
                </a:rPr>
                <a:t> </a:t>
              </a:r>
              <a:endParaRPr lang="en-GB" sz="140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endParaRPr>
            </a:p>
          </p:txBody>
        </p:sp>
      </p:grpSp>
    </p:spTree>
    <p:extLst>
      <p:ext uri="{BB962C8B-B14F-4D97-AF65-F5344CB8AC3E}">
        <p14:creationId xmlns:p14="http://schemas.microsoft.com/office/powerpoint/2010/main" val="20236607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Event handlers</a:t>
            </a: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GB" dirty="0"/>
              <a:t>In programming, an event is an action that occurs as a result of the user or another source, such as a mouse click. An event handler is a routine that deals with the event, allowing </a:t>
            </a:r>
            <a:r>
              <a:rPr lang="en-GB" b="1" dirty="0"/>
              <a:t>a programmer to write code that is executed when the event occurs</a:t>
            </a:r>
          </a:p>
          <a:p>
            <a:pPr algn="just">
              <a:lnSpc>
                <a:spcPct val="150000"/>
              </a:lnSpc>
            </a:pPr>
            <a:r>
              <a:rPr lang="en-GB" dirty="0"/>
              <a:t>Mouse click</a:t>
            </a:r>
          </a:p>
          <a:p>
            <a:pPr algn="just">
              <a:lnSpc>
                <a:spcPct val="150000"/>
              </a:lnSpc>
            </a:pPr>
            <a:r>
              <a:rPr lang="en-GB" dirty="0"/>
              <a:t>Keyboard Input</a:t>
            </a:r>
          </a:p>
          <a:p>
            <a:pPr algn="just">
              <a:lnSpc>
                <a:spcPct val="150000"/>
              </a:lnSpc>
            </a:pPr>
            <a:r>
              <a:rPr lang="en-GB" dirty="0"/>
              <a:t>Button click</a:t>
            </a:r>
          </a:p>
          <a:p>
            <a:pPr algn="just">
              <a:lnSpc>
                <a:spcPct val="150000"/>
              </a:lnSpc>
            </a:pPr>
            <a:r>
              <a:rPr lang="en-GB" dirty="0"/>
              <a:t>Timer</a:t>
            </a:r>
          </a:p>
        </p:txBody>
      </p:sp>
      <p:sp>
        <p:nvSpPr>
          <p:cNvPr id="4" name="Slide Number Placeholder 3"/>
          <p:cNvSpPr>
            <a:spLocks noGrp="1"/>
          </p:cNvSpPr>
          <p:nvPr>
            <p:ph type="sldNum" sz="quarter" idx="12"/>
          </p:nvPr>
        </p:nvSpPr>
        <p:spPr/>
        <p:txBody>
          <a:bodyPr/>
          <a:lstStyle/>
          <a:p>
            <a:fld id="{FA2D1EA5-6C4D-41B9-8455-CC57AC805A4E}" type="slidenum">
              <a:rPr lang="en-GB" smtClean="0"/>
              <a:t>70</a:t>
            </a:fld>
            <a:endParaRPr lang="en-GB"/>
          </a:p>
        </p:txBody>
      </p:sp>
    </p:spTree>
    <p:extLst>
      <p:ext uri="{BB962C8B-B14F-4D97-AF65-F5344CB8AC3E}">
        <p14:creationId xmlns:p14="http://schemas.microsoft.com/office/powerpoint/2010/main" val="6686258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Python Mouse Click Event handler</a:t>
            </a:r>
          </a:p>
        </p:txBody>
      </p:sp>
      <p:pic>
        <p:nvPicPr>
          <p:cNvPr id="5" name="Content Placeholder 4"/>
          <p:cNvPicPr>
            <a:picLocks noGrp="1" noChangeAspect="1"/>
          </p:cNvPicPr>
          <p:nvPr>
            <p:ph idx="1"/>
          </p:nvPr>
        </p:nvPicPr>
        <p:blipFill>
          <a:blip r:embed="rId2"/>
          <a:stretch>
            <a:fillRect/>
          </a:stretch>
        </p:blipFill>
        <p:spPr>
          <a:xfrm>
            <a:off x="5222276" y="1956486"/>
            <a:ext cx="6805215" cy="3702036"/>
          </a:xfrm>
          <a:prstGeom prst="rect">
            <a:avLst/>
          </a:prstGeom>
        </p:spPr>
      </p:pic>
      <p:sp>
        <p:nvSpPr>
          <p:cNvPr id="6" name="Text Placeholder 5"/>
          <p:cNvSpPr>
            <a:spLocks noGrp="1"/>
          </p:cNvSpPr>
          <p:nvPr>
            <p:ph type="body" sz="half" idx="2"/>
          </p:nvPr>
        </p:nvSpPr>
        <p:spPr>
          <a:xfrm>
            <a:off x="1154954" y="3129280"/>
            <a:ext cx="2997498" cy="2895599"/>
          </a:xfrm>
        </p:spPr>
        <p:txBody>
          <a:bodyPr/>
          <a:lstStyle/>
          <a:p>
            <a:pPr>
              <a:lnSpc>
                <a:spcPct val="150000"/>
              </a:lnSpc>
            </a:pPr>
            <a:r>
              <a:rPr lang="en-GB" dirty="0">
                <a:solidFill>
                  <a:schemeClr val="bg1"/>
                </a:solidFill>
              </a:rPr>
              <a:t>The mouse event handler is needed so that different types of mouse events such as left button click, right button click, double-click and so on can be handled.</a:t>
            </a:r>
          </a:p>
        </p:txBody>
      </p:sp>
      <p:sp>
        <p:nvSpPr>
          <p:cNvPr id="4" name="Slide Number Placeholder 3"/>
          <p:cNvSpPr>
            <a:spLocks noGrp="1"/>
          </p:cNvSpPr>
          <p:nvPr>
            <p:ph type="sldNum" sz="quarter" idx="12"/>
          </p:nvPr>
        </p:nvSpPr>
        <p:spPr/>
        <p:txBody>
          <a:bodyPr/>
          <a:lstStyle/>
          <a:p>
            <a:fld id="{FA2D1EA5-6C4D-41B9-8455-CC57AC805A4E}" type="slidenum">
              <a:rPr lang="en-GB" smtClean="0"/>
              <a:t>71</a:t>
            </a:fld>
            <a:endParaRPr lang="en-GB"/>
          </a:p>
        </p:txBody>
      </p:sp>
    </p:spTree>
    <p:extLst>
      <p:ext uri="{BB962C8B-B14F-4D97-AF65-F5344CB8AC3E}">
        <p14:creationId xmlns:p14="http://schemas.microsoft.com/office/powerpoint/2010/main" val="9145248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Generic Libraries: Math</a:t>
            </a:r>
          </a:p>
        </p:txBody>
      </p:sp>
      <p:sp>
        <p:nvSpPr>
          <p:cNvPr id="3" name="Content Placeholder 2"/>
          <p:cNvSpPr>
            <a:spLocks noGrp="1"/>
          </p:cNvSpPr>
          <p:nvPr>
            <p:ph idx="1"/>
          </p:nvPr>
        </p:nvSpPr>
        <p:spPr/>
        <p:txBody>
          <a:bodyPr>
            <a:normAutofit/>
          </a:bodyPr>
          <a:lstStyle/>
          <a:p>
            <a:pPr algn="just">
              <a:lnSpc>
                <a:spcPct val="150000"/>
              </a:lnSpc>
            </a:pPr>
            <a:r>
              <a:rPr lang="en-GB" dirty="0"/>
              <a:t>The Python Math Library provides  access to some common math functions and constants in Python, which can be used throughout the code for more complex mathematical computations. The library is a built-in Python module, therefore you don't have to do any installation to use it.</a:t>
            </a:r>
          </a:p>
        </p:txBody>
      </p:sp>
      <p:sp>
        <p:nvSpPr>
          <p:cNvPr id="4" name="Slide Number Placeholder 3"/>
          <p:cNvSpPr>
            <a:spLocks noGrp="1"/>
          </p:cNvSpPr>
          <p:nvPr>
            <p:ph type="sldNum" sz="quarter" idx="12"/>
          </p:nvPr>
        </p:nvSpPr>
        <p:spPr/>
        <p:txBody>
          <a:bodyPr/>
          <a:lstStyle/>
          <a:p>
            <a:fld id="{FA2D1EA5-6C4D-41B9-8455-CC57AC805A4E}" type="slidenum">
              <a:rPr lang="en-GB" smtClean="0"/>
              <a:t>72</a:t>
            </a:fld>
            <a:endParaRPr lang="en-GB"/>
          </a:p>
        </p:txBody>
      </p:sp>
      <p:sp>
        <p:nvSpPr>
          <p:cNvPr id="5" name="Action Button: Information 4">
            <a:hlinkClick r:id="rId2" highlightClick="1"/>
          </p:cNvPr>
          <p:cNvSpPr/>
          <p:nvPr/>
        </p:nvSpPr>
        <p:spPr>
          <a:xfrm>
            <a:off x="4696690" y="4571999"/>
            <a:ext cx="2119745" cy="1981201"/>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721452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Generic Libraries: Random</a:t>
            </a:r>
          </a:p>
        </p:txBody>
      </p:sp>
      <p:sp>
        <p:nvSpPr>
          <p:cNvPr id="3" name="Content Placeholder 2"/>
          <p:cNvSpPr>
            <a:spLocks noGrp="1"/>
          </p:cNvSpPr>
          <p:nvPr>
            <p:ph idx="1"/>
          </p:nvPr>
        </p:nvSpPr>
        <p:spPr/>
        <p:txBody>
          <a:bodyPr>
            <a:normAutofit/>
          </a:bodyPr>
          <a:lstStyle/>
          <a:p>
            <a:pPr>
              <a:lnSpc>
                <a:spcPct val="150000"/>
              </a:lnSpc>
            </a:pPr>
            <a:r>
              <a:rPr lang="en-GB" dirty="0"/>
              <a:t>Python </a:t>
            </a:r>
            <a:r>
              <a:rPr lang="en-GB" b="1" dirty="0"/>
              <a:t>Random module</a:t>
            </a:r>
            <a:r>
              <a:rPr lang="en-GB" dirty="0"/>
              <a:t> is an in-built module of Python which is used to generate random numbers. This module can be used to perform random actions such as generating random numbers, print random a value for a list or string, etc.</a:t>
            </a:r>
          </a:p>
          <a:p>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73</a:t>
            </a:fld>
            <a:endParaRPr lang="en-GB"/>
          </a:p>
        </p:txBody>
      </p:sp>
      <p:pic>
        <p:nvPicPr>
          <p:cNvPr id="5" name="Picture 4"/>
          <p:cNvPicPr>
            <a:picLocks noChangeAspect="1"/>
          </p:cNvPicPr>
          <p:nvPr/>
        </p:nvPicPr>
        <p:blipFill rotWithShape="1">
          <a:blip r:embed="rId2"/>
          <a:srcRect t="21901"/>
          <a:stretch/>
        </p:blipFill>
        <p:spPr>
          <a:xfrm>
            <a:off x="3695267" y="4142509"/>
            <a:ext cx="6046677" cy="1927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28632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Generic Libraries: Timer</a:t>
            </a:r>
          </a:p>
        </p:txBody>
      </p:sp>
      <p:sp>
        <p:nvSpPr>
          <p:cNvPr id="3" name="Content Placeholder 2"/>
          <p:cNvSpPr>
            <a:spLocks noGrp="1"/>
          </p:cNvSpPr>
          <p:nvPr>
            <p:ph idx="1"/>
          </p:nvPr>
        </p:nvSpPr>
        <p:spPr>
          <a:xfrm>
            <a:off x="683899" y="2423390"/>
            <a:ext cx="8825659" cy="3416300"/>
          </a:xfrm>
        </p:spPr>
        <p:txBody>
          <a:bodyPr/>
          <a:lstStyle/>
          <a:p>
            <a:pPr algn="just">
              <a:lnSpc>
                <a:spcPct val="150000"/>
              </a:lnSpc>
            </a:pPr>
            <a:r>
              <a:rPr lang="en-GB" dirty="0"/>
              <a:t>Python Timer is a class/library to manage the time complexity of your code. Using multiple time modules, you can create a system in your code to check the time taken by the respective code snippet. There are different types of timer implementations in python according to user needs, namely, python timer function (to check script execution time), python threading timer (to check the time taken by a thread to finish), python countdown timer (create a countdown timer) and basic python time module (to help with other activities).</a:t>
            </a:r>
          </a:p>
        </p:txBody>
      </p:sp>
      <p:sp>
        <p:nvSpPr>
          <p:cNvPr id="4" name="Slide Number Placeholder 3"/>
          <p:cNvSpPr>
            <a:spLocks noGrp="1"/>
          </p:cNvSpPr>
          <p:nvPr>
            <p:ph type="sldNum" sz="quarter" idx="12"/>
          </p:nvPr>
        </p:nvSpPr>
        <p:spPr/>
        <p:txBody>
          <a:bodyPr/>
          <a:lstStyle/>
          <a:p>
            <a:fld id="{FA2D1EA5-6C4D-41B9-8455-CC57AC805A4E}" type="slidenum">
              <a:rPr lang="en-GB" smtClean="0"/>
              <a:t>74</a:t>
            </a:fld>
            <a:endParaRPr lang="en-GB"/>
          </a:p>
        </p:txBody>
      </p:sp>
      <p:sp>
        <p:nvSpPr>
          <p:cNvPr id="5" name="Action Button: Information 4">
            <a:hlinkClick r:id="rId2" highlightClick="1"/>
          </p:cNvPr>
          <p:cNvSpPr/>
          <p:nvPr/>
        </p:nvSpPr>
        <p:spPr>
          <a:xfrm>
            <a:off x="10058400" y="4890655"/>
            <a:ext cx="1565564" cy="1551709"/>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4559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and Debugging</a:t>
            </a:r>
          </a:p>
        </p:txBody>
      </p:sp>
      <p:sp>
        <p:nvSpPr>
          <p:cNvPr id="3" name="Content Placeholder 2"/>
          <p:cNvSpPr>
            <a:spLocks noGrp="1"/>
          </p:cNvSpPr>
          <p:nvPr>
            <p:ph idx="1"/>
          </p:nvPr>
        </p:nvSpPr>
        <p:spPr>
          <a:xfrm>
            <a:off x="323681" y="2326409"/>
            <a:ext cx="11535810" cy="4393046"/>
          </a:xfrm>
        </p:spPr>
        <p:txBody>
          <a:bodyPr>
            <a:noAutofit/>
          </a:bodyPr>
          <a:lstStyle/>
          <a:p>
            <a:pPr>
              <a:lnSpc>
                <a:spcPct val="150000"/>
              </a:lnSpc>
            </a:pPr>
            <a:r>
              <a:rPr lang="en-GB" dirty="0"/>
              <a:t>Testing is the process to find bugs and errors. The purpose of testing is to identify what happens when there is a mistake in a program's source code. The testing process does not help the developer figure out what the coding mistake is -- it simply reveals what effects the coding error has on the program.</a:t>
            </a:r>
          </a:p>
          <a:p>
            <a:pPr>
              <a:lnSpc>
                <a:spcPct val="150000"/>
              </a:lnSpc>
            </a:pPr>
            <a:r>
              <a:rPr lang="en-GB" dirty="0"/>
              <a:t>Debugging is </a:t>
            </a:r>
            <a:r>
              <a:rPr lang="en-GB" b="1" dirty="0"/>
              <a:t>the process to correct the bugs found during testing</a:t>
            </a:r>
            <a:r>
              <a:rPr lang="en-GB" dirty="0"/>
              <a:t>. The purpose of </a:t>
            </a:r>
            <a:r>
              <a:rPr lang="en-GB" b="1" dirty="0"/>
              <a:t>debugging is to locate and fix the mistake</a:t>
            </a:r>
            <a:r>
              <a:rPr lang="en-GB" dirty="0"/>
              <a:t>.</a:t>
            </a:r>
          </a:p>
          <a:p>
            <a:pPr>
              <a:lnSpc>
                <a:spcPct val="150000"/>
              </a:lnSpc>
            </a:pPr>
            <a:r>
              <a:rPr lang="en-GB" dirty="0"/>
              <a:t>Debugging, in computer programming and engineering, is a multistep process that involves identifying a problem, isolating the source of the problem, and then either correcting the problem or determining a way to work around it. The final step of debugging is to test the correction or workaround and make sure it works.</a:t>
            </a:r>
          </a:p>
        </p:txBody>
      </p:sp>
      <p:sp>
        <p:nvSpPr>
          <p:cNvPr id="4" name="Slide Number Placeholder 3"/>
          <p:cNvSpPr>
            <a:spLocks noGrp="1"/>
          </p:cNvSpPr>
          <p:nvPr>
            <p:ph type="sldNum" sz="quarter" idx="12"/>
          </p:nvPr>
        </p:nvSpPr>
        <p:spPr/>
        <p:txBody>
          <a:bodyPr/>
          <a:lstStyle/>
          <a:p>
            <a:fld id="{FA2D1EA5-6C4D-41B9-8455-CC57AC805A4E}" type="slidenum">
              <a:rPr lang="en-GB" smtClean="0"/>
              <a:t>75</a:t>
            </a:fld>
            <a:endParaRPr lang="en-GB"/>
          </a:p>
        </p:txBody>
      </p:sp>
    </p:spTree>
    <p:extLst>
      <p:ext uri="{BB962C8B-B14F-4D97-AF65-F5344CB8AC3E}">
        <p14:creationId xmlns:p14="http://schemas.microsoft.com/office/powerpoint/2010/main" val="14198789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Programming Errors</a:t>
            </a:r>
          </a:p>
        </p:txBody>
      </p:sp>
      <p:sp>
        <p:nvSpPr>
          <p:cNvPr id="3" name="Content Placeholder 2"/>
          <p:cNvSpPr>
            <a:spLocks noGrp="1"/>
          </p:cNvSpPr>
          <p:nvPr>
            <p:ph idx="1"/>
          </p:nvPr>
        </p:nvSpPr>
        <p:spPr>
          <a:xfrm>
            <a:off x="1154954" y="2603499"/>
            <a:ext cx="9513046" cy="3672609"/>
          </a:xfrm>
        </p:spPr>
        <p:txBody>
          <a:bodyPr>
            <a:normAutofit/>
          </a:bodyPr>
          <a:lstStyle/>
          <a:p>
            <a:pPr>
              <a:lnSpc>
                <a:spcPct val="150000"/>
              </a:lnSpc>
            </a:pPr>
            <a:r>
              <a:rPr lang="en-GB" dirty="0"/>
              <a:t>Programming errors can either occur during compile time (when the source code is supposed to be converted to machine code) or during run time (when the program is expected to work).</a:t>
            </a:r>
          </a:p>
          <a:p>
            <a:pPr>
              <a:lnSpc>
                <a:spcPct val="150000"/>
              </a:lnSpc>
            </a:pPr>
            <a:r>
              <a:rPr lang="en-GB" dirty="0"/>
              <a:t>When developing programs there are three types of errors that can occur:</a:t>
            </a:r>
          </a:p>
          <a:p>
            <a:pPr lvl="1">
              <a:lnSpc>
                <a:spcPct val="150000"/>
              </a:lnSpc>
            </a:pPr>
            <a:r>
              <a:rPr lang="en-GB" dirty="0"/>
              <a:t>Syntax error</a:t>
            </a:r>
          </a:p>
          <a:p>
            <a:pPr lvl="1">
              <a:lnSpc>
                <a:spcPct val="150000"/>
              </a:lnSpc>
            </a:pPr>
            <a:r>
              <a:rPr lang="en-GB" dirty="0"/>
              <a:t>Logic error</a:t>
            </a:r>
          </a:p>
          <a:p>
            <a:pPr lvl="1">
              <a:lnSpc>
                <a:spcPct val="150000"/>
              </a:lnSpc>
            </a:pPr>
            <a:r>
              <a:rPr lang="en-GB" dirty="0"/>
              <a:t>Run time error</a:t>
            </a:r>
          </a:p>
          <a:p>
            <a:pPr marL="0" indent="0">
              <a:lnSpc>
                <a:spcPct val="150000"/>
              </a:lnSpc>
              <a:buNone/>
            </a:pP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76</a:t>
            </a:fld>
            <a:endParaRPr lang="en-GB"/>
          </a:p>
        </p:txBody>
      </p:sp>
    </p:spTree>
    <p:extLst>
      <p:ext uri="{BB962C8B-B14F-4D97-AF65-F5344CB8AC3E}">
        <p14:creationId xmlns:p14="http://schemas.microsoft.com/office/powerpoint/2010/main" val="8107121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Syntax Error</a:t>
            </a:r>
          </a:p>
        </p:txBody>
      </p:sp>
      <p:sp>
        <p:nvSpPr>
          <p:cNvPr id="3" name="Content Placeholder 2"/>
          <p:cNvSpPr>
            <a:spLocks noGrp="1"/>
          </p:cNvSpPr>
          <p:nvPr>
            <p:ph idx="1"/>
          </p:nvPr>
        </p:nvSpPr>
        <p:spPr>
          <a:xfrm>
            <a:off x="1154954" y="2603500"/>
            <a:ext cx="10427446" cy="3797300"/>
          </a:xfrm>
        </p:spPr>
        <p:txBody>
          <a:bodyPr>
            <a:normAutofit/>
          </a:bodyPr>
          <a:lstStyle/>
          <a:p>
            <a:r>
              <a:rPr lang="en-GB" dirty="0"/>
              <a:t>A syntax error occurs when the code given does not follow the syntax rules of the programming language. Examples include:</a:t>
            </a:r>
          </a:p>
          <a:p>
            <a:endParaRPr lang="en-GB" dirty="0"/>
          </a:p>
          <a:p>
            <a:pPr lvl="1">
              <a:buFont typeface="+mj-lt"/>
              <a:buAutoNum type="arabicPeriod"/>
            </a:pPr>
            <a:r>
              <a:rPr lang="en-GB" sz="1800" dirty="0"/>
              <a:t>misspelling a statement, </a:t>
            </a:r>
            <a:r>
              <a:rPr lang="en-GB" sz="1800" dirty="0" err="1"/>
              <a:t>eg</a:t>
            </a:r>
            <a:r>
              <a:rPr lang="en-GB" sz="1800" dirty="0"/>
              <a:t> writing pint instead of print</a:t>
            </a:r>
          </a:p>
          <a:p>
            <a:pPr lvl="1">
              <a:buFont typeface="+mj-lt"/>
              <a:buAutoNum type="arabicPeriod"/>
            </a:pPr>
            <a:r>
              <a:rPr lang="en-GB" sz="1800" dirty="0"/>
              <a:t>using a variable before it has been declared</a:t>
            </a:r>
          </a:p>
          <a:p>
            <a:pPr lvl="1">
              <a:buFont typeface="+mj-lt"/>
              <a:buAutoNum type="arabicPeriod"/>
            </a:pPr>
            <a:r>
              <a:rPr lang="en-GB" sz="1800" dirty="0"/>
              <a:t>missing brackets, </a:t>
            </a:r>
            <a:r>
              <a:rPr lang="en-GB" sz="1800" dirty="0" err="1"/>
              <a:t>eg</a:t>
            </a:r>
            <a:r>
              <a:rPr lang="en-GB" sz="1800" dirty="0"/>
              <a:t> opening a bracket, but not closing it</a:t>
            </a:r>
          </a:p>
          <a:p>
            <a:pPr marL="457200" lvl="1" indent="0">
              <a:buNone/>
            </a:pPr>
            <a:endParaRPr lang="en-GB" sz="1800" dirty="0"/>
          </a:p>
          <a:p>
            <a:r>
              <a:rPr lang="en-GB" dirty="0"/>
              <a:t>A program cannot run if it has syntax errors. Any such errors must be fixed first. </a:t>
            </a:r>
          </a:p>
        </p:txBody>
      </p:sp>
      <p:sp>
        <p:nvSpPr>
          <p:cNvPr id="4" name="Slide Number Placeholder 3"/>
          <p:cNvSpPr>
            <a:spLocks noGrp="1"/>
          </p:cNvSpPr>
          <p:nvPr>
            <p:ph type="sldNum" sz="quarter" idx="12"/>
          </p:nvPr>
        </p:nvSpPr>
        <p:spPr/>
        <p:txBody>
          <a:bodyPr/>
          <a:lstStyle/>
          <a:p>
            <a:fld id="{FA2D1EA5-6C4D-41B9-8455-CC57AC805A4E}" type="slidenum">
              <a:rPr lang="en-GB" smtClean="0"/>
              <a:t>77</a:t>
            </a:fld>
            <a:endParaRPr lang="en-GB"/>
          </a:p>
        </p:txBody>
      </p:sp>
    </p:spTree>
    <p:extLst>
      <p:ext uri="{BB962C8B-B14F-4D97-AF65-F5344CB8AC3E}">
        <p14:creationId xmlns:p14="http://schemas.microsoft.com/office/powerpoint/2010/main" val="33281689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Logic Error</a:t>
            </a:r>
          </a:p>
        </p:txBody>
      </p:sp>
      <p:sp>
        <p:nvSpPr>
          <p:cNvPr id="3" name="Content Placeholder 2"/>
          <p:cNvSpPr>
            <a:spLocks noGrp="1"/>
          </p:cNvSpPr>
          <p:nvPr>
            <p:ph idx="1"/>
          </p:nvPr>
        </p:nvSpPr>
        <p:spPr>
          <a:xfrm>
            <a:off x="143572" y="2174007"/>
            <a:ext cx="10940064" cy="4891809"/>
          </a:xfrm>
        </p:spPr>
        <p:txBody>
          <a:bodyPr>
            <a:noAutofit/>
          </a:bodyPr>
          <a:lstStyle/>
          <a:p>
            <a:pPr>
              <a:lnSpc>
                <a:spcPct val="150000"/>
              </a:lnSpc>
            </a:pPr>
            <a:r>
              <a:rPr lang="en-GB" dirty="0"/>
              <a:t>A logic error is an error in the way a program works. The program can run but does not do what it is expected to do.</a:t>
            </a:r>
          </a:p>
          <a:p>
            <a:pPr lvl="1">
              <a:lnSpc>
                <a:spcPct val="150000"/>
              </a:lnSpc>
              <a:buFont typeface="+mj-lt"/>
              <a:buAutoNum type="arabicPeriod"/>
            </a:pPr>
            <a:r>
              <a:rPr lang="en-GB" dirty="0"/>
              <a:t>Logic errors can be caused by the programmer:</a:t>
            </a:r>
          </a:p>
          <a:p>
            <a:pPr lvl="1">
              <a:lnSpc>
                <a:spcPct val="150000"/>
              </a:lnSpc>
              <a:buFont typeface="+mj-lt"/>
              <a:buAutoNum type="arabicPeriod"/>
            </a:pPr>
            <a:r>
              <a:rPr lang="en-GB" dirty="0"/>
              <a:t>incorrectly using logical operators, </a:t>
            </a:r>
            <a:r>
              <a:rPr lang="en-GB" dirty="0" err="1"/>
              <a:t>eg</a:t>
            </a:r>
            <a:r>
              <a:rPr lang="en-GB" dirty="0"/>
              <a:t> expecting a program to stop when the value of a variable reaches 5, but using &lt;5 instead of &lt;=5</a:t>
            </a:r>
          </a:p>
          <a:p>
            <a:pPr lvl="1">
              <a:lnSpc>
                <a:spcPct val="150000"/>
              </a:lnSpc>
              <a:buFont typeface="+mj-lt"/>
              <a:buAutoNum type="arabicPeriod"/>
            </a:pPr>
            <a:r>
              <a:rPr lang="en-GB" dirty="0"/>
              <a:t>unintentionally creating a situation where an infinite loop may occur</a:t>
            </a:r>
          </a:p>
          <a:p>
            <a:pPr lvl="1">
              <a:lnSpc>
                <a:spcPct val="150000"/>
              </a:lnSpc>
              <a:buFont typeface="+mj-lt"/>
              <a:buAutoNum type="arabicPeriod"/>
            </a:pPr>
            <a:r>
              <a:rPr lang="en-GB" dirty="0"/>
              <a:t>incorrectly using brackets in calculations</a:t>
            </a:r>
          </a:p>
          <a:p>
            <a:pPr lvl="1">
              <a:lnSpc>
                <a:spcPct val="150000"/>
              </a:lnSpc>
              <a:buFont typeface="+mj-lt"/>
              <a:buAutoNum type="arabicPeriod"/>
            </a:pPr>
            <a:r>
              <a:rPr lang="en-GB" dirty="0"/>
              <a:t>unintentionally using the same variable name at different points in the program for different purposes</a:t>
            </a:r>
          </a:p>
          <a:p>
            <a:pPr>
              <a:lnSpc>
                <a:spcPct val="150000"/>
              </a:lnSpc>
            </a:pPr>
            <a:r>
              <a:rPr lang="en-GB" dirty="0"/>
              <a:t>Unlike a syntax error, a logic error does not usually stop a program from running. The program will run, but not function as expected.</a:t>
            </a:r>
          </a:p>
        </p:txBody>
      </p:sp>
      <p:sp>
        <p:nvSpPr>
          <p:cNvPr id="4" name="Slide Number Placeholder 3"/>
          <p:cNvSpPr>
            <a:spLocks noGrp="1"/>
          </p:cNvSpPr>
          <p:nvPr>
            <p:ph type="sldNum" sz="quarter" idx="12"/>
          </p:nvPr>
        </p:nvSpPr>
        <p:spPr/>
        <p:txBody>
          <a:bodyPr/>
          <a:lstStyle/>
          <a:p>
            <a:fld id="{FA2D1EA5-6C4D-41B9-8455-CC57AC805A4E}" type="slidenum">
              <a:rPr lang="en-GB" smtClean="0"/>
              <a:t>78</a:t>
            </a:fld>
            <a:endParaRPr lang="en-GB"/>
          </a:p>
        </p:txBody>
      </p:sp>
    </p:spTree>
    <p:extLst>
      <p:ext uri="{BB962C8B-B14F-4D97-AF65-F5344CB8AC3E}">
        <p14:creationId xmlns:p14="http://schemas.microsoft.com/office/powerpoint/2010/main" val="35064948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Runtime Error</a:t>
            </a:r>
          </a:p>
        </p:txBody>
      </p:sp>
      <p:sp>
        <p:nvSpPr>
          <p:cNvPr id="3" name="Content Placeholder 2"/>
          <p:cNvSpPr>
            <a:spLocks noGrp="1"/>
          </p:cNvSpPr>
          <p:nvPr>
            <p:ph idx="1"/>
          </p:nvPr>
        </p:nvSpPr>
        <p:spPr>
          <a:xfrm>
            <a:off x="1154954" y="2603500"/>
            <a:ext cx="10441301" cy="3090718"/>
          </a:xfrm>
        </p:spPr>
        <p:txBody>
          <a:bodyPr/>
          <a:lstStyle/>
          <a:p>
            <a:pPr>
              <a:lnSpc>
                <a:spcPct val="150000"/>
              </a:lnSpc>
            </a:pPr>
            <a:r>
              <a:rPr lang="en-GB" dirty="0"/>
              <a:t>A runtime error is an error that takes place during the running of a program.</a:t>
            </a:r>
          </a:p>
          <a:p>
            <a:pPr>
              <a:lnSpc>
                <a:spcPct val="150000"/>
              </a:lnSpc>
            </a:pPr>
            <a:endParaRPr lang="en-GB" dirty="0"/>
          </a:p>
          <a:p>
            <a:pPr>
              <a:lnSpc>
                <a:spcPct val="150000"/>
              </a:lnSpc>
            </a:pPr>
            <a:r>
              <a:rPr lang="en-GB" dirty="0"/>
              <a:t>An example is writing a program that tries to access the sixth item in a tuple that only contains five items. A runtime error is likely to crash the program.</a:t>
            </a:r>
          </a:p>
        </p:txBody>
      </p:sp>
      <p:sp>
        <p:nvSpPr>
          <p:cNvPr id="4" name="Slide Number Placeholder 3"/>
          <p:cNvSpPr>
            <a:spLocks noGrp="1"/>
          </p:cNvSpPr>
          <p:nvPr>
            <p:ph type="sldNum" sz="quarter" idx="12"/>
          </p:nvPr>
        </p:nvSpPr>
        <p:spPr/>
        <p:txBody>
          <a:bodyPr/>
          <a:lstStyle/>
          <a:p>
            <a:fld id="{FA2D1EA5-6C4D-41B9-8455-CC57AC805A4E}" type="slidenum">
              <a:rPr lang="en-GB" smtClean="0"/>
              <a:t>79</a:t>
            </a:fld>
            <a:endParaRPr lang="en-GB"/>
          </a:p>
        </p:txBody>
      </p:sp>
    </p:spTree>
    <p:extLst>
      <p:ext uri="{BB962C8B-B14F-4D97-AF65-F5344CB8AC3E}">
        <p14:creationId xmlns:p14="http://schemas.microsoft.com/office/powerpoint/2010/main" val="190170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060" y="803338"/>
            <a:ext cx="8948270" cy="1025461"/>
          </a:xfrm>
        </p:spPr>
        <p:txBody>
          <a:bodyPr/>
          <a:lstStyle/>
          <a:p>
            <a:r>
              <a:rPr lang="en-GB" dirty="0"/>
              <a:t>System Analysis: Project selection and feasibility study </a:t>
            </a:r>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GB" dirty="0"/>
              <a:t>The first thing the systems analyst does is to make sure that the new system is worth creating, that is, is feasible. A report detailing the advantages and disadvantages of the new system is produced. The owner of the system (who also hired the systems analyst) will then decide if the new system is worth building or if it just isn’t worth the trouble. </a:t>
            </a:r>
          </a:p>
          <a:p>
            <a:pPr algn="just">
              <a:lnSpc>
                <a:spcPct val="150000"/>
              </a:lnSpc>
            </a:pPr>
            <a:r>
              <a:rPr lang="en-GB" dirty="0"/>
              <a:t>Some information which might be included in such a report includes: </a:t>
            </a:r>
          </a:p>
          <a:p>
            <a:pPr lvl="0" algn="just" fontAlgn="base">
              <a:lnSpc>
                <a:spcPct val="150000"/>
              </a:lnSpc>
            </a:pPr>
            <a:r>
              <a:rPr lang="en-GB" dirty="0"/>
              <a:t>The estimated cost to build and run the system </a:t>
            </a:r>
          </a:p>
          <a:p>
            <a:pPr lvl="0" algn="just" fontAlgn="base">
              <a:lnSpc>
                <a:spcPct val="150000"/>
              </a:lnSpc>
            </a:pPr>
            <a:r>
              <a:rPr lang="en-GB" dirty="0"/>
              <a:t>The estimated time to build the system </a:t>
            </a:r>
          </a:p>
          <a:p>
            <a:pPr lvl="0" algn="just" fontAlgn="base">
              <a:lnSpc>
                <a:spcPct val="150000"/>
              </a:lnSpc>
            </a:pPr>
            <a:r>
              <a:rPr lang="en-GB" dirty="0"/>
              <a:t>The required new and lost jobs due to the system </a:t>
            </a:r>
          </a:p>
        </p:txBody>
      </p:sp>
      <p:sp>
        <p:nvSpPr>
          <p:cNvPr id="4" name="Slide Number Placeholder 3"/>
          <p:cNvSpPr>
            <a:spLocks noGrp="1"/>
          </p:cNvSpPr>
          <p:nvPr>
            <p:ph type="sldNum" sz="quarter" idx="12"/>
          </p:nvPr>
        </p:nvSpPr>
        <p:spPr/>
        <p:txBody>
          <a:bodyPr/>
          <a:lstStyle/>
          <a:p>
            <a:fld id="{FA2D1EA5-6C4D-41B9-8455-CC57AC805A4E}" type="slidenum">
              <a:rPr lang="en-GB" smtClean="0"/>
              <a:t>8</a:t>
            </a:fld>
            <a:endParaRPr lang="en-GB"/>
          </a:p>
        </p:txBody>
      </p:sp>
    </p:spTree>
    <p:extLst>
      <p:ext uri="{BB962C8B-B14F-4D97-AF65-F5344CB8AC3E}">
        <p14:creationId xmlns:p14="http://schemas.microsoft.com/office/powerpoint/2010/main" val="314330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72" y="749550"/>
            <a:ext cx="9109634" cy="1437838"/>
          </a:xfrm>
        </p:spPr>
        <p:txBody>
          <a:bodyPr/>
          <a:lstStyle/>
          <a:p>
            <a:r>
              <a:rPr lang="en-GB" dirty="0"/>
              <a:t>System Analysis: Present system study and analysis </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GB" dirty="0"/>
              <a:t>Once a proposed system is chosen, the systems analyst must now elaborate the details of the report with a full blown study of the owner’s current system and a detailed report of </a:t>
            </a:r>
            <a:r>
              <a:rPr lang="en-GB" b="1" dirty="0"/>
              <a:t>what</a:t>
            </a:r>
            <a:r>
              <a:rPr lang="en-GB" dirty="0"/>
              <a:t> the new system should do. </a:t>
            </a:r>
          </a:p>
          <a:p>
            <a:pPr algn="just">
              <a:lnSpc>
                <a:spcPct val="150000"/>
              </a:lnSpc>
            </a:pPr>
            <a:r>
              <a:rPr lang="en-GB" dirty="0"/>
              <a:t>Data about the current system is gathered through interviews and questionnaires to both customers and employees and spending time using the current system with the other customers and employees to observe it. </a:t>
            </a:r>
          </a:p>
          <a:p>
            <a:pPr marL="0" indent="0" algn="just">
              <a:lnSpc>
                <a:spcPct val="150000"/>
              </a:lnSpc>
              <a:buNone/>
            </a:pPr>
            <a:br>
              <a:rPr lang="en-GB" dirty="0"/>
            </a:br>
            <a:endParaRPr lang="en-GB" dirty="0"/>
          </a:p>
        </p:txBody>
      </p:sp>
      <p:sp>
        <p:nvSpPr>
          <p:cNvPr id="4" name="Slide Number Placeholder 3"/>
          <p:cNvSpPr>
            <a:spLocks noGrp="1"/>
          </p:cNvSpPr>
          <p:nvPr>
            <p:ph type="sldNum" sz="quarter" idx="12"/>
          </p:nvPr>
        </p:nvSpPr>
        <p:spPr/>
        <p:txBody>
          <a:bodyPr/>
          <a:lstStyle/>
          <a:p>
            <a:fld id="{FA2D1EA5-6C4D-41B9-8455-CC57AC805A4E}" type="slidenum">
              <a:rPr lang="en-GB" smtClean="0"/>
              <a:t>9</a:t>
            </a:fld>
            <a:endParaRPr lang="en-GB"/>
          </a:p>
        </p:txBody>
      </p:sp>
    </p:spTree>
    <p:extLst>
      <p:ext uri="{BB962C8B-B14F-4D97-AF65-F5344CB8AC3E}">
        <p14:creationId xmlns:p14="http://schemas.microsoft.com/office/powerpoint/2010/main" val="1620577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7C2BEAFFCDA04391CDA2FC35524D11" ma:contentTypeVersion="15" ma:contentTypeDescription="Create a new document." ma:contentTypeScope="" ma:versionID="92968a8ebd081e25c0c69049d4aca97f">
  <xsd:schema xmlns:xsd="http://www.w3.org/2001/XMLSchema" xmlns:xs="http://www.w3.org/2001/XMLSchema" xmlns:p="http://schemas.microsoft.com/office/2006/metadata/properties" xmlns:ns2="1bf42663-7b17-49e4-96f0-946624bf3f07" xmlns:ns3="2fe8c3ce-dd7e-4333-b5c5-63d0b8d9f649" targetNamespace="http://schemas.microsoft.com/office/2006/metadata/properties" ma:root="true" ma:fieldsID="0e43ff4b9441326328aebc1b50fea640" ns2:_="" ns3:_="">
    <xsd:import namespace="1bf42663-7b17-49e4-96f0-946624bf3f07"/>
    <xsd:import namespace="2fe8c3ce-dd7e-4333-b5c5-63d0b8d9f6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42663-7b17-49e4-96f0-946624bf3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8473a-97ee-428e-a817-eb9457ba025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e8c3ce-dd7e-4333-b5c5-63d0b8d9f64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1b97f7c-21a0-48bb-b4dc-5d797c592f3d}" ma:internalName="TaxCatchAll" ma:showField="CatchAllData" ma:web="2fe8c3ce-dd7e-4333-b5c5-63d0b8d9f6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fe8c3ce-dd7e-4333-b5c5-63d0b8d9f649" xsi:nil="true"/>
    <lcf76f155ced4ddcb4097134ff3c332f xmlns="1bf42663-7b17-49e4-96f0-946624bf3f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8C9051-3EB4-4642-94A8-9CD8FA007703}"/>
</file>

<file path=customXml/itemProps2.xml><?xml version="1.0" encoding="utf-8"?>
<ds:datastoreItem xmlns:ds="http://schemas.openxmlformats.org/officeDocument/2006/customXml" ds:itemID="{0C9C1E53-49D6-4348-9B0C-27EC213AE147}"/>
</file>

<file path=customXml/itemProps3.xml><?xml version="1.0" encoding="utf-8"?>
<ds:datastoreItem xmlns:ds="http://schemas.openxmlformats.org/officeDocument/2006/customXml" ds:itemID="{8D8BE11E-0891-426D-B220-6900B0AB1121}"/>
</file>

<file path=docProps/app.xml><?xml version="1.0" encoding="utf-8"?>
<Properties xmlns="http://schemas.openxmlformats.org/officeDocument/2006/extended-properties" xmlns:vt="http://schemas.openxmlformats.org/officeDocument/2006/docPropsVTypes">
  <Template>Ion Boardroom</Template>
  <TotalTime>6132</TotalTime>
  <Words>4225</Words>
  <Application>Microsoft Office PowerPoint</Application>
  <PresentationFormat>Widescreen</PresentationFormat>
  <Paragraphs>385</Paragraphs>
  <Slides>79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Arial</vt:lpstr>
      <vt:lpstr>Calibri</vt:lpstr>
      <vt:lpstr>Century Gothic</vt:lpstr>
      <vt:lpstr>Comic Sans MS</vt:lpstr>
      <vt:lpstr>Times New Roman</vt:lpstr>
      <vt:lpstr>Wingdings 3</vt:lpstr>
      <vt:lpstr>Ion Boardroom</vt:lpstr>
      <vt:lpstr>Computing 1.0 Syllabus</vt:lpstr>
      <vt:lpstr>Computing</vt:lpstr>
      <vt:lpstr>Computational Thinking</vt:lpstr>
      <vt:lpstr>Program</vt:lpstr>
      <vt:lpstr>Source Code and Executable code</vt:lpstr>
      <vt:lpstr>Program Description and Specification</vt:lpstr>
      <vt:lpstr>System analysis</vt:lpstr>
      <vt:lpstr>System Analysis: Project selection and feasibility study </vt:lpstr>
      <vt:lpstr>System Analysis: Present system study and analysis  </vt:lpstr>
      <vt:lpstr>System Analysis: Design Phase</vt:lpstr>
      <vt:lpstr>System Analysis: Programming and Documentation</vt:lpstr>
      <vt:lpstr>System Analysis: Implementation</vt:lpstr>
      <vt:lpstr>System Analysis: Control and Review</vt:lpstr>
      <vt:lpstr>System Analysis: System Maintenance</vt:lpstr>
      <vt:lpstr>Formal Language and Natural Language</vt:lpstr>
      <vt:lpstr>Computational Thinking</vt:lpstr>
      <vt:lpstr>The four cornerstones of computational thinking </vt:lpstr>
      <vt:lpstr>Sequencing</vt:lpstr>
      <vt:lpstr>Pseudocode</vt:lpstr>
      <vt:lpstr>PowerPoint Presentation</vt:lpstr>
      <vt:lpstr>PowerPoint Presentation</vt:lpstr>
      <vt:lpstr>Flowchart</vt:lpstr>
      <vt:lpstr>Flowchart Symbols</vt:lpstr>
      <vt:lpstr>Flowchart Examples</vt:lpstr>
      <vt:lpstr>Flowchart Examples</vt:lpstr>
      <vt:lpstr>Python</vt:lpstr>
      <vt:lpstr>Python Indentation</vt:lpstr>
      <vt:lpstr>Python Comments</vt:lpstr>
      <vt:lpstr>Python Arithmetic Operators</vt:lpstr>
      <vt:lpstr>Python precedence of operators</vt:lpstr>
      <vt:lpstr>Python precedence of operators</vt:lpstr>
      <vt:lpstr>Parameter</vt:lpstr>
      <vt:lpstr>Variable</vt:lpstr>
      <vt:lpstr>Output Variables</vt:lpstr>
      <vt:lpstr>Data Types</vt:lpstr>
      <vt:lpstr>Setting the data type</vt:lpstr>
      <vt:lpstr>Setting the data type</vt:lpstr>
      <vt:lpstr>Python Strings</vt:lpstr>
      <vt:lpstr>Python Lists</vt:lpstr>
      <vt:lpstr>Data Input from user</vt:lpstr>
      <vt:lpstr>Data Input from user</vt:lpstr>
      <vt:lpstr>Logic Test</vt:lpstr>
      <vt:lpstr>Logic Test</vt:lpstr>
      <vt:lpstr>Python Values</vt:lpstr>
      <vt:lpstr>Logic Test</vt:lpstr>
      <vt:lpstr>Iteration (Loops)</vt:lpstr>
      <vt:lpstr>Python Loops</vt:lpstr>
      <vt:lpstr>Python While Loop</vt:lpstr>
      <vt:lpstr>Python While Loop: The Break statement</vt:lpstr>
      <vt:lpstr>Python While Loop: The Else statement</vt:lpstr>
      <vt:lpstr>Python For Loop</vt:lpstr>
      <vt:lpstr>Looping through a String</vt:lpstr>
      <vt:lpstr>The break statement</vt:lpstr>
      <vt:lpstr>The break statement</vt:lpstr>
      <vt:lpstr>Infinite Loop</vt:lpstr>
      <vt:lpstr>Recursion</vt:lpstr>
      <vt:lpstr>Example of a recursive function</vt:lpstr>
      <vt:lpstr>Python If statement</vt:lpstr>
      <vt:lpstr>Python If statement</vt:lpstr>
      <vt:lpstr>Python If else statement</vt:lpstr>
      <vt:lpstr>Python If Else flowchart</vt:lpstr>
      <vt:lpstr>Conditional statement</vt:lpstr>
      <vt:lpstr>Procedure</vt:lpstr>
      <vt:lpstr>Procedures Example One</vt:lpstr>
      <vt:lpstr>Procedures Example Two</vt:lpstr>
      <vt:lpstr>Function</vt:lpstr>
      <vt:lpstr>Calling a Function</vt:lpstr>
      <vt:lpstr>Function: Example One</vt:lpstr>
      <vt:lpstr>Events</vt:lpstr>
      <vt:lpstr>Event handlers</vt:lpstr>
      <vt:lpstr>Python Mouse Click Event handler</vt:lpstr>
      <vt:lpstr>Generic Libraries: Math</vt:lpstr>
      <vt:lpstr>Generic Libraries: Random</vt:lpstr>
      <vt:lpstr>Generic Libraries: Timer</vt:lpstr>
      <vt:lpstr>Testing and Debugging</vt:lpstr>
      <vt:lpstr>Programming Errors</vt:lpstr>
      <vt:lpstr>Syntax Error</vt:lpstr>
      <vt:lpstr>Logic Error</vt:lpstr>
      <vt:lpstr>Runtime Error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Syllabus</dc:title>
  <dc:creator>Charmaine</dc:creator>
  <cp:lastModifiedBy>Giuseppe</cp:lastModifiedBy>
  <cp:revision>202</cp:revision>
  <dcterms:created xsi:type="dcterms:W3CDTF">2021-12-04T14:55:20Z</dcterms:created>
  <dcterms:modified xsi:type="dcterms:W3CDTF">2022-05-06T09:06:20Z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0x010100507C2BEAFFCDA04391CDA2FC35524D11</vt:lpwstr>
  </property>
</Properties>
</file>